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 Bold" panose="020B0604020202020204" charset="0"/>
      <p:regular r:id="rId16"/>
    </p:embeddedFont>
    <p:embeddedFont>
      <p:font typeface="Lato Bold" panose="020B0604020202020204" charset="0"/>
      <p:regular r:id="rId17"/>
    </p:embeddedFont>
    <p:embeddedFont>
      <p:font typeface="League Spartan" panose="020B0604020202020204" charset="0"/>
      <p:regular r:id="rId18"/>
    </p:embeddedFont>
    <p:embeddedFont>
      <p:font typeface="Poppins" panose="00000500000000000000" pitchFamily="2" charset="0"/>
      <p:regular r:id="rId19"/>
    </p:embeddedFont>
    <p:embeddedFont>
      <p:font typeface="Poppi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3206115" cy="10287000"/>
            <a:chOff x="0" y="0"/>
            <a:chExt cx="844409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44409" cy="2709333"/>
            </a:xfrm>
            <a:custGeom>
              <a:avLst/>
              <a:gdLst/>
              <a:ahLst/>
              <a:cxnLst/>
              <a:rect l="l" t="t" r="r" b="b"/>
              <a:pathLst>
                <a:path w="844409" h="2709333">
                  <a:moveTo>
                    <a:pt x="0" y="0"/>
                  </a:moveTo>
                  <a:lnTo>
                    <a:pt x="844409" y="0"/>
                  </a:lnTo>
                  <a:lnTo>
                    <a:pt x="8444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4440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48322" y="2930819"/>
            <a:ext cx="7218503" cy="12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65"/>
              </a:lnSpc>
              <a:spcBef>
                <a:spcPct val="0"/>
              </a:spcBef>
            </a:pPr>
            <a:r>
              <a:rPr lang="en-US" sz="7046">
                <a:solidFill>
                  <a:srgbClr val="000000"/>
                </a:solidFill>
                <a:latin typeface="Lato Bold"/>
              </a:rPr>
              <a:t>ONEIDA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48322" y="4144815"/>
            <a:ext cx="14275020" cy="2618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43"/>
              </a:lnSpc>
              <a:spcBef>
                <a:spcPct val="0"/>
              </a:spcBef>
            </a:pPr>
            <a:r>
              <a:rPr lang="en-US" sz="7531">
                <a:solidFill>
                  <a:srgbClr val="593C8F"/>
                </a:solidFill>
                <a:latin typeface="League Spartan"/>
              </a:rPr>
              <a:t>RECREATION AND FITNESS COMPLEX</a:t>
            </a:r>
          </a:p>
        </p:txBody>
      </p:sp>
      <p:sp>
        <p:nvSpPr>
          <p:cNvPr id="8" name="AutoShape 8"/>
          <p:cNvSpPr/>
          <p:nvPr/>
        </p:nvSpPr>
        <p:spPr>
          <a:xfrm>
            <a:off x="3648362" y="6744342"/>
            <a:ext cx="13610938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13763158" y="38735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28196" y="3766819"/>
            <a:ext cx="6631607" cy="137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69"/>
              </a:lnSpc>
              <a:spcBef>
                <a:spcPct val="0"/>
              </a:spcBef>
            </a:pPr>
            <a:r>
              <a:rPr lang="en-US" sz="8049">
                <a:solidFill>
                  <a:srgbClr val="593C8F"/>
                </a:solidFill>
                <a:latin typeface="League Spartan"/>
              </a:rPr>
              <a:t>THANK YOU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6480175" y="-1520825"/>
            <a:ext cx="5327650" cy="18288000"/>
            <a:chOff x="0" y="0"/>
            <a:chExt cx="1403167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3167" cy="4816592"/>
            </a:xfrm>
            <a:custGeom>
              <a:avLst/>
              <a:gdLst/>
              <a:ahLst/>
              <a:cxnLst/>
              <a:rect l="l" t="t" r="r" b="b"/>
              <a:pathLst>
                <a:path w="1403167" h="4816592">
                  <a:moveTo>
                    <a:pt x="0" y="0"/>
                  </a:moveTo>
                  <a:lnTo>
                    <a:pt x="1403167" y="0"/>
                  </a:lnTo>
                  <a:lnTo>
                    <a:pt x="140316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403167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081885" y="0"/>
            <a:ext cx="3206115" cy="10287000"/>
            <a:chOff x="0" y="0"/>
            <a:chExt cx="844409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44409" cy="2709333"/>
            </a:xfrm>
            <a:custGeom>
              <a:avLst/>
              <a:gdLst/>
              <a:ahLst/>
              <a:cxnLst/>
              <a:rect l="l" t="t" r="r" b="b"/>
              <a:pathLst>
                <a:path w="844409" h="2709333">
                  <a:moveTo>
                    <a:pt x="0" y="0"/>
                  </a:moveTo>
                  <a:lnTo>
                    <a:pt x="844409" y="0"/>
                  </a:lnTo>
                  <a:lnTo>
                    <a:pt x="8444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4440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06205" y="285363"/>
            <a:ext cx="5275590" cy="107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20"/>
              </a:lnSpc>
              <a:spcBef>
                <a:spcPct val="0"/>
              </a:spcBef>
            </a:pPr>
            <a:r>
              <a:rPr lang="en-US" sz="6229">
                <a:solidFill>
                  <a:srgbClr val="000000"/>
                </a:solidFill>
                <a:latin typeface="Lato Bold"/>
              </a:rPr>
              <a:t>RECREATION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84122" y="1371967"/>
            <a:ext cx="3919757" cy="88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8"/>
              </a:lnSpc>
              <a:spcBef>
                <a:spcPct val="0"/>
              </a:spcBef>
            </a:pPr>
            <a:r>
              <a:rPr lang="en-US" sz="5098">
                <a:solidFill>
                  <a:srgbClr val="593C8F"/>
                </a:solidFill>
                <a:latin typeface="League Spartan"/>
              </a:rPr>
              <a:t>COMPLEX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5539688" y="2271159"/>
            <a:ext cx="7208624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4775337" y="2857253"/>
            <a:ext cx="8737326" cy="320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8"/>
              </a:lnSpc>
              <a:spcBef>
                <a:spcPct val="0"/>
              </a:spcBef>
            </a:pPr>
            <a:r>
              <a:rPr lang="en-US" sz="3048">
                <a:solidFill>
                  <a:srgbClr val="000000"/>
                </a:solidFill>
                <a:latin typeface="Poppins"/>
              </a:rPr>
              <a:t>The Oneida Nation Recreation Complex is a project to provide a centrally located, state-of-the-art recreational complex that supports the social, cultural, physical, and recreational needs of the Oneida Community.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75337" y="6813550"/>
            <a:ext cx="8737326" cy="2675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0"/>
              </a:lnSpc>
              <a:spcBef>
                <a:spcPct val="0"/>
              </a:spcBef>
            </a:pPr>
            <a:r>
              <a:rPr lang="en-US" sz="3050">
                <a:solidFill>
                  <a:srgbClr val="000000"/>
                </a:solidFill>
                <a:latin typeface="Poppins"/>
              </a:rPr>
              <a:t>A new recreation complex would provide improved access and convenience to tribal members, increased programming and service capacity, increased synergy with the tribal schools, departments, and community.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0"/>
            <a:ext cx="3205851" cy="10287000"/>
            <a:chOff x="0" y="0"/>
            <a:chExt cx="844339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4339" cy="2709333"/>
            </a:xfrm>
            <a:custGeom>
              <a:avLst/>
              <a:gdLst/>
              <a:ahLst/>
              <a:cxnLst/>
              <a:rect l="l" t="t" r="r" b="b"/>
              <a:pathLst>
                <a:path w="844339" h="2709333">
                  <a:moveTo>
                    <a:pt x="0" y="0"/>
                  </a:moveTo>
                  <a:lnTo>
                    <a:pt x="844339" y="0"/>
                  </a:lnTo>
                  <a:lnTo>
                    <a:pt x="84433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4433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18" y="0"/>
            <a:ext cx="3206115" cy="10287000"/>
            <a:chOff x="0" y="0"/>
            <a:chExt cx="84440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4409" cy="2709333"/>
            </a:xfrm>
            <a:custGeom>
              <a:avLst/>
              <a:gdLst/>
              <a:ahLst/>
              <a:cxnLst/>
              <a:rect l="l" t="t" r="r" b="b"/>
              <a:pathLst>
                <a:path w="844409" h="2709333">
                  <a:moveTo>
                    <a:pt x="0" y="0"/>
                  </a:moveTo>
                  <a:lnTo>
                    <a:pt x="844409" y="0"/>
                  </a:lnTo>
                  <a:lnTo>
                    <a:pt x="8444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4440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79613" y="1008747"/>
            <a:ext cx="6728795" cy="73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RECREATION COMPLEX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5278079" y="1766334"/>
            <a:ext cx="7731841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7977566" y="248392"/>
            <a:ext cx="2332867" cy="78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40"/>
              </a:lnSpc>
              <a:spcBef>
                <a:spcPct val="0"/>
              </a:spcBef>
            </a:pPr>
            <a:r>
              <a:rPr lang="en-US" sz="4529">
                <a:solidFill>
                  <a:srgbClr val="000000"/>
                </a:solidFill>
                <a:latin typeface="Lato Bold"/>
              </a:rPr>
              <a:t>ONEIDA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59252" y="2158745"/>
            <a:ext cx="4769516" cy="57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8"/>
              </a:lnSpc>
              <a:spcBef>
                <a:spcPct val="0"/>
              </a:spcBef>
            </a:pPr>
            <a:r>
              <a:rPr lang="en-US" sz="3248">
                <a:solidFill>
                  <a:srgbClr val="000000"/>
                </a:solidFill>
                <a:latin typeface="Poppins Bold"/>
              </a:rPr>
              <a:t>CDC #16-011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18898" y="3114453"/>
            <a:ext cx="6936037" cy="614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1"/>
              </a:lnSpc>
            </a:pPr>
            <a:r>
              <a:rPr lang="en-US" sz="2315">
                <a:solidFill>
                  <a:srgbClr val="000000"/>
                </a:solidFill>
                <a:latin typeface="Poppins Bold"/>
              </a:rPr>
              <a:t>Project Team:</a:t>
            </a:r>
          </a:p>
          <a:p>
            <a:pPr marL="499914" lvl="1" indent="-249957">
              <a:lnSpc>
                <a:spcPts val="3241"/>
              </a:lnSpc>
              <a:buFont typeface="Arial"/>
              <a:buChar char="•"/>
            </a:pPr>
            <a:r>
              <a:rPr lang="en-US" sz="2315">
                <a:solidFill>
                  <a:srgbClr val="000000"/>
                </a:solidFill>
                <a:latin typeface="Poppins"/>
              </a:rPr>
              <a:t>Sam Van Den Heuvel SR Construction Manager - Engineering Dept.</a:t>
            </a:r>
          </a:p>
          <a:p>
            <a:pPr marL="499914" lvl="1" indent="-249957">
              <a:lnSpc>
                <a:spcPts val="3241"/>
              </a:lnSpc>
              <a:buFont typeface="Arial"/>
              <a:buChar char="•"/>
            </a:pPr>
            <a:r>
              <a:rPr lang="en-US" sz="2315">
                <a:solidFill>
                  <a:srgbClr val="000000"/>
                </a:solidFill>
                <a:latin typeface="Poppins"/>
              </a:rPr>
              <a:t>Paul J. Witek Engineering Director/Senior Architect</a:t>
            </a:r>
          </a:p>
          <a:p>
            <a:pPr marL="499914" lvl="1" indent="-249957">
              <a:lnSpc>
                <a:spcPts val="3241"/>
              </a:lnSpc>
              <a:buFont typeface="Arial"/>
              <a:buChar char="•"/>
            </a:pPr>
            <a:r>
              <a:rPr lang="en-US" sz="2315">
                <a:solidFill>
                  <a:srgbClr val="000000"/>
                </a:solidFill>
                <a:latin typeface="Poppins"/>
              </a:rPr>
              <a:t>Troy D. Parr Area Manager - DPW - Community Development</a:t>
            </a:r>
          </a:p>
          <a:p>
            <a:pPr marL="499914" lvl="1" indent="-249957">
              <a:lnSpc>
                <a:spcPts val="3241"/>
              </a:lnSpc>
              <a:buFont typeface="Arial"/>
              <a:buChar char="•"/>
            </a:pPr>
            <a:r>
              <a:rPr lang="en-US" sz="2315">
                <a:solidFill>
                  <a:srgbClr val="000000"/>
                </a:solidFill>
                <a:latin typeface="Poppins"/>
              </a:rPr>
              <a:t>Shannon Stone Director of DPW</a:t>
            </a:r>
          </a:p>
          <a:p>
            <a:pPr marL="499914" lvl="1" indent="-249957">
              <a:lnSpc>
                <a:spcPts val="3241"/>
              </a:lnSpc>
              <a:buFont typeface="Arial"/>
              <a:buChar char="•"/>
            </a:pPr>
            <a:r>
              <a:rPr lang="en-US" sz="2315">
                <a:solidFill>
                  <a:srgbClr val="000000"/>
                </a:solidFill>
                <a:latin typeface="Poppins"/>
              </a:rPr>
              <a:t>Tina Jorgensen HSD Division Director</a:t>
            </a:r>
          </a:p>
          <a:p>
            <a:pPr marL="499914" lvl="1" indent="-249957">
              <a:lnSpc>
                <a:spcPts val="3241"/>
              </a:lnSpc>
              <a:buFont typeface="Arial"/>
              <a:buChar char="•"/>
            </a:pPr>
            <a:r>
              <a:rPr lang="en-US" sz="2315">
                <a:solidFill>
                  <a:srgbClr val="000000"/>
                </a:solidFill>
                <a:latin typeface="Poppins"/>
              </a:rPr>
              <a:t>Arlouine Bain Recreation Director</a:t>
            </a:r>
          </a:p>
          <a:p>
            <a:pPr marL="499914" lvl="1" indent="-249957">
              <a:lnSpc>
                <a:spcPts val="3241"/>
              </a:lnSpc>
              <a:buFont typeface="Arial"/>
              <a:buChar char="•"/>
            </a:pPr>
            <a:r>
              <a:rPr lang="en-US" sz="2315">
                <a:solidFill>
                  <a:srgbClr val="000000"/>
                </a:solidFill>
                <a:latin typeface="Poppins"/>
              </a:rPr>
              <a:t>Ryan Waterstreet Oneida Family Fitness Director</a:t>
            </a:r>
          </a:p>
          <a:p>
            <a:pPr marL="499914" lvl="1" indent="-249957">
              <a:lnSpc>
                <a:spcPts val="3241"/>
              </a:lnSpc>
              <a:buFont typeface="Arial"/>
              <a:buChar char="•"/>
            </a:pPr>
            <a:r>
              <a:rPr lang="en-US" sz="2315">
                <a:solidFill>
                  <a:srgbClr val="000000"/>
                </a:solidFill>
                <a:latin typeface="Poppins"/>
              </a:rPr>
              <a:t>Presley A. Cornelius Office Manager Recreation</a:t>
            </a:r>
          </a:p>
          <a:p>
            <a:pPr marL="499914" lvl="1" indent="-249957">
              <a:lnSpc>
                <a:spcPts val="3241"/>
              </a:lnSpc>
              <a:buFont typeface="Arial"/>
              <a:buChar char="•"/>
            </a:pPr>
            <a:r>
              <a:rPr lang="en-US" sz="2315">
                <a:solidFill>
                  <a:srgbClr val="000000"/>
                </a:solidFill>
                <a:latin typeface="Poppins"/>
              </a:rPr>
              <a:t>Amy Griesbach Member Services Manager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5067367" y="0"/>
            <a:ext cx="3206115" cy="10287000"/>
            <a:chOff x="0" y="0"/>
            <a:chExt cx="844409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4409" cy="2709333"/>
            </a:xfrm>
            <a:custGeom>
              <a:avLst/>
              <a:gdLst/>
              <a:ahLst/>
              <a:cxnLst/>
              <a:rect l="l" t="t" r="r" b="b"/>
              <a:pathLst>
                <a:path w="844409" h="2709333">
                  <a:moveTo>
                    <a:pt x="0" y="0"/>
                  </a:moveTo>
                  <a:lnTo>
                    <a:pt x="844409" y="0"/>
                  </a:lnTo>
                  <a:lnTo>
                    <a:pt x="8444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4440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20312" r="-2031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20" y="1494821"/>
            <a:ext cx="7471865" cy="762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8"/>
              </a:lnSpc>
              <a:spcBef>
                <a:spcPct val="0"/>
              </a:spcBef>
            </a:pPr>
            <a:r>
              <a:rPr lang="en-US" sz="4498">
                <a:solidFill>
                  <a:srgbClr val="593C8F"/>
                </a:solidFill>
                <a:latin typeface="League Spartan"/>
              </a:rPr>
              <a:t>THREE POTENTIAL SITES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1028720" y="2186817"/>
            <a:ext cx="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V="1">
            <a:off x="1029792" y="2186817"/>
            <a:ext cx="8572728" cy="6529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3780842" y="2415139"/>
            <a:ext cx="9827941" cy="5032307"/>
          </a:xfrm>
          <a:custGeom>
            <a:avLst/>
            <a:gdLst/>
            <a:ahLst/>
            <a:cxnLst/>
            <a:rect l="l" t="t" r="r" b="b"/>
            <a:pathLst>
              <a:path w="9827941" h="5032307">
                <a:moveTo>
                  <a:pt x="0" y="0"/>
                </a:moveTo>
                <a:lnTo>
                  <a:pt x="9827941" y="0"/>
                </a:lnTo>
                <a:lnTo>
                  <a:pt x="9827941" y="5032307"/>
                </a:lnTo>
                <a:lnTo>
                  <a:pt x="0" y="503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694" b="-1269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20" y="723404"/>
            <a:ext cx="5504243" cy="71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0"/>
              </a:lnSpc>
              <a:spcBef>
                <a:spcPct val="0"/>
              </a:spcBef>
            </a:pPr>
            <a:r>
              <a:rPr lang="en-US" sz="4129">
                <a:solidFill>
                  <a:srgbClr val="000000"/>
                </a:solidFill>
                <a:latin typeface="Lato Bold"/>
              </a:rPr>
              <a:t>CAMPUS PROJECT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0824" y="7510482"/>
            <a:ext cx="16975346" cy="215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  <a:spcBef>
                <a:spcPct val="0"/>
              </a:spcBef>
            </a:pPr>
            <a:r>
              <a:rPr lang="en-US" sz="3039">
                <a:solidFill>
                  <a:srgbClr val="000000"/>
                </a:solidFill>
                <a:latin typeface="Poppins"/>
              </a:rPr>
              <a:t>The new Recreation Complex provides the opportunity for the community to have one central hub located in Central Oneida for all their fitness &amp; recreational activities. This would also serve as a safe shelter for the community in times of emergency/natural disaster.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20312" r="-2031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6617727" y="1812278"/>
            <a:ext cx="734677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0"/>
            <a:ext cx="3206115" cy="10287000"/>
            <a:chOff x="0" y="0"/>
            <a:chExt cx="844409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4409" cy="2709333"/>
            </a:xfrm>
            <a:custGeom>
              <a:avLst/>
              <a:gdLst/>
              <a:ahLst/>
              <a:cxnLst/>
              <a:rect l="l" t="t" r="r" b="b"/>
              <a:pathLst>
                <a:path w="844409" h="2709333">
                  <a:moveTo>
                    <a:pt x="0" y="0"/>
                  </a:moveTo>
                  <a:lnTo>
                    <a:pt x="844409" y="0"/>
                  </a:lnTo>
                  <a:lnTo>
                    <a:pt x="8444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4440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17727" y="790669"/>
            <a:ext cx="9378385" cy="95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0"/>
              </a:lnSpc>
              <a:spcBef>
                <a:spcPct val="0"/>
              </a:spcBef>
            </a:pPr>
            <a:r>
              <a:rPr lang="en-US" sz="5529">
                <a:solidFill>
                  <a:srgbClr val="000000"/>
                </a:solidFill>
                <a:latin typeface="Lato Bold"/>
              </a:rPr>
              <a:t>WHY A NEW FACILITY?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2925" y="2553531"/>
            <a:ext cx="13936375" cy="695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4765" lvl="1" indent="-327382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000000"/>
                </a:solidFill>
                <a:latin typeface="Poppins"/>
              </a:rPr>
              <a:t>Both Recreation and Fitness have outgrown their current facilities.</a:t>
            </a:r>
          </a:p>
          <a:p>
            <a:pPr marL="654765" lvl="1" indent="-327382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000000"/>
                </a:solidFill>
                <a:latin typeface="Poppins"/>
              </a:rPr>
              <a:t>Spaces have become too small for existing programs and community needs.</a:t>
            </a:r>
          </a:p>
          <a:p>
            <a:pPr marL="654765" lvl="1" indent="-327382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000000"/>
                </a:solidFill>
                <a:latin typeface="Poppins"/>
              </a:rPr>
              <a:t>Inoperable pool area.</a:t>
            </a:r>
          </a:p>
          <a:p>
            <a:pPr marL="654765" lvl="1" indent="-327382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000000"/>
                </a:solidFill>
                <a:latin typeface="Poppins"/>
              </a:rPr>
              <a:t>Do not have the flexibility for diverse programming needs.</a:t>
            </a:r>
          </a:p>
          <a:p>
            <a:pPr marL="654765" lvl="1" indent="-327382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000000"/>
                </a:solidFill>
                <a:latin typeface="Poppins"/>
              </a:rPr>
              <a:t>No on-site childcare.</a:t>
            </a:r>
          </a:p>
          <a:p>
            <a:pPr marL="654765" lvl="1" indent="-327382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000000"/>
                </a:solidFill>
                <a:latin typeface="Poppins"/>
              </a:rPr>
              <a:t>Non-compliant ropes course.</a:t>
            </a:r>
          </a:p>
          <a:p>
            <a:pPr marL="654765" lvl="1" indent="-327382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000000"/>
                </a:solidFill>
                <a:latin typeface="Poppins"/>
              </a:rPr>
              <a:t>Lack of storage space at both facilities.</a:t>
            </a:r>
          </a:p>
          <a:p>
            <a:pPr marL="654765" lvl="1" indent="-327382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000000"/>
                </a:solidFill>
                <a:latin typeface="Poppins"/>
              </a:rPr>
              <a:t>Not elderly friendly.</a:t>
            </a:r>
          </a:p>
          <a:p>
            <a:pPr marL="654765" lvl="1" indent="-327382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000000"/>
                </a:solidFill>
                <a:latin typeface="Poppins"/>
              </a:rPr>
              <a:t>The lack of athletic fields for adequate programming of games and tournaments.</a:t>
            </a:r>
          </a:p>
          <a:p>
            <a:pPr marL="654765" lvl="1" indent="-327382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000000"/>
                </a:solidFill>
                <a:latin typeface="Poppins"/>
              </a:rPr>
              <a:t>The lack of gymnasium space to host tournaments.</a:t>
            </a:r>
          </a:p>
          <a:p>
            <a:pPr marL="654765" lvl="1" indent="-327382">
              <a:lnSpc>
                <a:spcPts val="4245"/>
              </a:lnSpc>
              <a:buFont typeface="Arial"/>
              <a:buChar char="•"/>
            </a:pPr>
            <a:r>
              <a:rPr lang="en-US" sz="3032">
                <a:solidFill>
                  <a:srgbClr val="000000"/>
                </a:solidFill>
                <a:latin typeface="Poppins"/>
              </a:rPr>
              <a:t>To bring Recreation and Fitness together in one facility.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20312" r="-2031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8292" y="271113"/>
            <a:ext cx="15820767" cy="73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PROJECT COST ESTIMATE: OPTION #1 </a:t>
            </a:r>
            <a:r>
              <a:rPr lang="en-US" sz="4298" u="sng">
                <a:solidFill>
                  <a:srgbClr val="593C8F"/>
                </a:solidFill>
                <a:latin typeface="League Spartan"/>
              </a:rPr>
              <a:t>WITH</a:t>
            </a:r>
            <a:r>
              <a:rPr lang="en-US" sz="4298">
                <a:solidFill>
                  <a:srgbClr val="593C8F"/>
                </a:solidFill>
                <a:latin typeface="League Spartan"/>
              </a:rPr>
              <a:t> AQUATICS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70837"/>
            <a:ext cx="4313634" cy="34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SOFT and MISCELLANEOUS COSTS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545154"/>
            <a:ext cx="5739854" cy="281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Engineering Dept. Fees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Architect / Engineer Fees &amp; Reimbursables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Commissioning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Soil Borings, Testing, and Surveys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Agency Review and Approval Fees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Insurance - Builders Risk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Historical/Cultural/Archaeological Review 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67566" y="1545154"/>
            <a:ext cx="3828157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789,000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4,709,000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673,000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74,000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67,000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covered by property insurance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2,000</a:t>
            </a: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389954"/>
            <a:ext cx="2050107" cy="34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CONSTRUCTION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767764"/>
            <a:ext cx="5899696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Utility Relocation/Extension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Site Work &amp; Landscape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Building Construction &amp; General Conditions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Playing Fields</a:t>
            </a:r>
          </a:p>
          <a:p>
            <a:pPr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Oneida Preference Amount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Sustainable Design Premium     3.5%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Inflation Factor:     2 years           5% per year 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34230" y="4691564"/>
            <a:ext cx="1472803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1,511,000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5,037,000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50,368,000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1,854,000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58,770,000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193,000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2,057,000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6,255,000</a:t>
            </a: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12655" y="6108118"/>
            <a:ext cx="128408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  <a:latin typeface="Canva Sans Bold"/>
              </a:rPr>
              <a:t>Sub-Total</a:t>
            </a:r>
            <a:r>
              <a:rPr lang="en-US" sz="2000" dirty="0">
                <a:solidFill>
                  <a:srgbClr val="000000"/>
                </a:solidFill>
                <a:latin typeface="Canva Sans Bold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12655" y="4026417"/>
            <a:ext cx="1284089" cy="32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  <a:latin typeface="Canva Sans Bold"/>
              </a:rPr>
              <a:t>Sub-Total: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04640" y="4026417"/>
            <a:ext cx="1388715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Canva Sans Bold"/>
              </a:rPr>
              <a:t>6,314,000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30986" y="7553248"/>
            <a:ext cx="128408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  <a:latin typeface="Canva Sans Bold"/>
              </a:rPr>
              <a:t>Sub-Total</a:t>
            </a:r>
            <a:r>
              <a:rPr lang="en-US" sz="2000" dirty="0">
                <a:solidFill>
                  <a:srgbClr val="000000"/>
                </a:solidFill>
                <a:latin typeface="Canva Sans Bold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95060" y="7510964"/>
            <a:ext cx="1644359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Canva Sans Bold"/>
              </a:rPr>
              <a:t>67,275,000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7188" y="7879264"/>
            <a:ext cx="5473744" cy="34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FIXTURES, FURNISHINGS, AND EQUIPMENT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7188" y="8257074"/>
            <a:ext cx="5531793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Division 10 - Specialties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Division 11/12 - Equipment &amp; Furnishings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Division 27 - Communications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Division 28 - Electronic Safety &amp; Security 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611633" y="8257074"/>
            <a:ext cx="1295400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925,000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3,364,000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1,175,000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661,000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30986" y="9663599"/>
            <a:ext cx="128408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  <a:latin typeface="Canva Sans Bold"/>
              </a:rPr>
              <a:t>Sub-Total</a:t>
            </a:r>
            <a:r>
              <a:rPr lang="en-US" sz="2000" dirty="0">
                <a:solidFill>
                  <a:srgbClr val="000000"/>
                </a:solidFill>
                <a:latin typeface="Canva Sans Bold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04640" y="9715181"/>
            <a:ext cx="1265486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Canva Sans Bold"/>
              </a:rPr>
              <a:t>6,125,000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99409" y="4393114"/>
            <a:ext cx="11147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 Bold"/>
              </a:rPr>
              <a:t>TOTAL: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99409" y="4767764"/>
            <a:ext cx="228720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 Bold"/>
              </a:rPr>
              <a:t>Contingency: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 Bold"/>
              </a:rPr>
              <a:t>Finance Costs: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474569" y="4767764"/>
            <a:ext cx="97259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 Bold"/>
              </a:rPr>
              <a:t>10.0%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 Bold"/>
              </a:rPr>
              <a:t>0.0%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987506" y="4345013"/>
            <a:ext cx="1663005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Canva Sans Bold"/>
              </a:rPr>
              <a:t>79,714,000</a:t>
            </a:r>
          </a:p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Canva Sans Bold"/>
              </a:rPr>
              <a:t>7,971,000</a:t>
            </a:r>
          </a:p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Canva Sans Bold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99409" y="6812479"/>
            <a:ext cx="5922913" cy="104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Estimated Total Project Budget: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$87,685,000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20312" r="-2031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8292" y="271113"/>
            <a:ext cx="16951008" cy="73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PROJECT COST ESTIMATE: OPTION #2 </a:t>
            </a:r>
            <a:r>
              <a:rPr lang="en-US" sz="4298" u="sng">
                <a:solidFill>
                  <a:srgbClr val="593C8F"/>
                </a:solidFill>
                <a:latin typeface="League Spartan"/>
              </a:rPr>
              <a:t>WITHOUT</a:t>
            </a:r>
            <a:r>
              <a:rPr lang="en-US" sz="4298">
                <a:solidFill>
                  <a:srgbClr val="593C8F"/>
                </a:solidFill>
                <a:latin typeface="League Spartan"/>
              </a:rPr>
              <a:t> AQUATICS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70837"/>
            <a:ext cx="4313634" cy="34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SOFT and MISCELLANEOUS COSTS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545154"/>
            <a:ext cx="5739854" cy="281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Engineering Dept. Fees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Architect / Engineer Fees &amp; Reimbursables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Commissioning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Soil Borings, Testing, and Surveys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Agency Review and Approval Fees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Insurance - Builders Risk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Historical/Cultural/Archaeological Review 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67566" y="1545154"/>
            <a:ext cx="3828157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577,000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3,465,000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495,000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54,000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50,000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covered by property insurance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2,000</a:t>
            </a: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389954"/>
            <a:ext cx="2050107" cy="34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CONSTRUCTION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767764"/>
            <a:ext cx="5899696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Utility Relocation/Extension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Site Work &amp; Landscape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Building Construction &amp; General Conditions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Playing Fields</a:t>
            </a:r>
          </a:p>
          <a:p>
            <a:pPr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Oneida Preference Amount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Sustainable Design Premium     3.5%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Inflation Factor:     2 years           5% per year 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60722" y="4691564"/>
            <a:ext cx="1446312" cy="316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1,099,000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3,663,000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36,625,000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1,854,000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43,241,000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146,000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1,980,000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4,602,000</a:t>
            </a:r>
          </a:p>
          <a:p>
            <a:pPr algn="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26510" y="6101264"/>
            <a:ext cx="1284089" cy="32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  <a:latin typeface="Canva Sans Bold"/>
              </a:rPr>
              <a:t>Sub-Total: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76633" y="4022286"/>
            <a:ext cx="1284089" cy="32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  <a:latin typeface="Canva Sans Bold"/>
              </a:rPr>
              <a:t>Sub-Total: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92584" y="4012129"/>
            <a:ext cx="1491897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Canva Sans Bold"/>
              </a:rPr>
              <a:t>4,643,000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26510" y="7553248"/>
            <a:ext cx="128408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  <a:latin typeface="Canva Sans Bold"/>
              </a:rPr>
              <a:t>Sub-Total</a:t>
            </a:r>
            <a:r>
              <a:rPr lang="en-US" sz="2000" dirty="0">
                <a:solidFill>
                  <a:srgbClr val="000000"/>
                </a:solidFill>
                <a:latin typeface="Canva Sans Bold"/>
              </a:rPr>
              <a:t>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64506" y="7553247"/>
            <a:ext cx="1526902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Canva Sans Bold"/>
              </a:rPr>
              <a:t>49,502,000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7188" y="7879264"/>
            <a:ext cx="5473744" cy="34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FIXTURES, FURNISHINGS, AND EQUIPMENT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7188" y="8257074"/>
            <a:ext cx="5531793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Division 10 - Specialties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Division 11/12 - Equipment &amp; Furnishings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Division 27 - Communications 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Division 28 - Electronic Safety &amp; Security 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603894" y="8257074"/>
            <a:ext cx="1303139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744,000 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1,980,000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994,000</a:t>
            </a:r>
          </a:p>
          <a:p>
            <a:pPr algn="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425,000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76633" y="9671309"/>
            <a:ext cx="128408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dirty="0">
                <a:solidFill>
                  <a:srgbClr val="000000"/>
                </a:solidFill>
                <a:latin typeface="Canva Sans Bold"/>
              </a:rPr>
              <a:t>Sub-Total</a:t>
            </a:r>
            <a:r>
              <a:rPr lang="en-US" sz="2000" dirty="0">
                <a:solidFill>
                  <a:srgbClr val="000000"/>
                </a:solidFill>
                <a:latin typeface="Canva Sans Bold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401143" y="9671309"/>
            <a:ext cx="1483338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Canva Sans Bold"/>
              </a:rPr>
              <a:t>4,143,000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99409" y="4393114"/>
            <a:ext cx="111472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 Bold"/>
              </a:rPr>
              <a:t>TOTAL: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99409" y="4767764"/>
            <a:ext cx="228720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 Bold"/>
              </a:rPr>
              <a:t>Contingency: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 Bold"/>
              </a:rPr>
              <a:t>Finance Costs: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474569" y="4767764"/>
            <a:ext cx="97259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 Bold"/>
              </a:rPr>
              <a:t>10.0%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 Bold"/>
              </a:rPr>
              <a:t>0.0%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773400" y="4373297"/>
            <a:ext cx="1927614" cy="127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Canva Sans Bold"/>
              </a:rPr>
              <a:t>58,288,000</a:t>
            </a:r>
          </a:p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Canva Sans Bold"/>
              </a:rPr>
              <a:t>5,829,000</a:t>
            </a:r>
          </a:p>
          <a:p>
            <a:pPr algn="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Canva Sans Bold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99409" y="6812479"/>
            <a:ext cx="5922913" cy="104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Canva Sans Bold"/>
              </a:rPr>
              <a:t>Estimated Total Project Budget: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Canva Sans Bold"/>
              </a:rPr>
              <a:t>$64,117,000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l="-20312" r="-2031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924876" y="1272904"/>
            <a:ext cx="438248" cy="7985396"/>
            <a:chOff x="0" y="0"/>
            <a:chExt cx="115423" cy="2103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5423" cy="2103150"/>
            </a:xfrm>
            <a:custGeom>
              <a:avLst/>
              <a:gdLst/>
              <a:ahLst/>
              <a:cxnLst/>
              <a:rect l="l" t="t" r="r" b="b"/>
              <a:pathLst>
                <a:path w="115423" h="2103150">
                  <a:moveTo>
                    <a:pt x="0" y="0"/>
                  </a:moveTo>
                  <a:lnTo>
                    <a:pt x="115423" y="0"/>
                  </a:lnTo>
                  <a:lnTo>
                    <a:pt x="115423" y="2103150"/>
                  </a:lnTo>
                  <a:lnTo>
                    <a:pt x="0" y="2103150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15423" cy="215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70924" y="6178899"/>
            <a:ext cx="7840114" cy="1538622"/>
          </a:xfrm>
          <a:custGeom>
            <a:avLst/>
            <a:gdLst/>
            <a:ahLst/>
            <a:cxnLst/>
            <a:rect l="l" t="t" r="r" b="b"/>
            <a:pathLst>
              <a:path w="7840114" h="1538622">
                <a:moveTo>
                  <a:pt x="0" y="0"/>
                </a:moveTo>
                <a:lnTo>
                  <a:pt x="7840113" y="0"/>
                </a:lnTo>
                <a:lnTo>
                  <a:pt x="7840113" y="1538623"/>
                </a:lnTo>
                <a:lnTo>
                  <a:pt x="0" y="15386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424023" y="942975"/>
            <a:ext cx="7976977" cy="73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PROJECT FINANCIAL PLAN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90066" y="942975"/>
            <a:ext cx="7976977" cy="73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COMMUNICATION PLAN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625" y="2321750"/>
            <a:ext cx="8924876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anva Sans Bold"/>
              </a:rPr>
              <a:t>A. Tribal Financing: - It is proposed to fund this project through the tribal CIP Budget.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625" y="3751294"/>
            <a:ext cx="8924876" cy="238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anva Sans Bold"/>
              </a:rPr>
              <a:t>B. As the project is a very large capital costs, it is assumed the funding allocation would be included in multiple fiscal year CIP budgets. The approved FY2023 CIP Budget includes an allocation of $250,000 for this project. Additional project funds will be requested as follows:</a:t>
            </a:r>
          </a:p>
          <a:p>
            <a:pPr>
              <a:lnSpc>
                <a:spcPts val="3219"/>
              </a:lnSpc>
            </a:pPr>
            <a:endParaRPr lang="en-US" sz="2299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25" y="8108052"/>
            <a:ext cx="8924876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anva Sans Bold"/>
              </a:rPr>
              <a:t>C. The Project Team has been researching possible grant opportunities for the project.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2440" y="6370043"/>
            <a:ext cx="2684859" cy="36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000" dirty="0">
                <a:solidFill>
                  <a:srgbClr val="593C8F"/>
                </a:solidFill>
                <a:latin typeface="Canva Sans Bold"/>
              </a:rPr>
              <a:t>FY2024 CIP Budget: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1547" y="6742788"/>
            <a:ext cx="2679204" cy="36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000" dirty="0">
                <a:solidFill>
                  <a:srgbClr val="593C8F"/>
                </a:solidFill>
                <a:latin typeface="Canva Sans Bold"/>
              </a:rPr>
              <a:t>FY2025 CIP Budget: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4999" y="7120071"/>
            <a:ext cx="2692301" cy="36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000" dirty="0">
                <a:solidFill>
                  <a:srgbClr val="593C8F"/>
                </a:solidFill>
                <a:latin typeface="Canva Sans Bold"/>
              </a:rPr>
              <a:t>FY2026 CIP Budget:</a:t>
            </a:r>
          </a:p>
        </p:txBody>
      </p:sp>
      <p:sp>
        <p:nvSpPr>
          <p:cNvPr id="15" name="AutoShape 15"/>
          <p:cNvSpPr/>
          <p:nvPr/>
        </p:nvSpPr>
        <p:spPr>
          <a:xfrm>
            <a:off x="3474924" y="6279252"/>
            <a:ext cx="0" cy="133791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5950062" y="6279252"/>
            <a:ext cx="0" cy="133791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3790417" y="6370043"/>
            <a:ext cx="211202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593C8F"/>
                </a:solidFill>
                <a:latin typeface="Canva Sans Bold"/>
              </a:rPr>
              <a:t>$7,487,000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90417" y="6742788"/>
            <a:ext cx="211202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593C8F"/>
                </a:solidFill>
                <a:latin typeface="Canva Sans Bold"/>
              </a:rPr>
              <a:t>$45,407,000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790417" y="7120071"/>
            <a:ext cx="211202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593C8F"/>
                </a:solidFill>
                <a:latin typeface="Canva Sans Bold"/>
              </a:rPr>
              <a:t>$34,541,000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92937" y="6370043"/>
            <a:ext cx="211202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593C8F"/>
                </a:solidFill>
                <a:latin typeface="Canva Sans Bold"/>
              </a:rPr>
              <a:t>$5,424,000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92937" y="6742788"/>
            <a:ext cx="211202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593C8F"/>
                </a:solidFill>
                <a:latin typeface="Canva Sans Bold"/>
              </a:rPr>
              <a:t>$33,127,000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92937" y="7120071"/>
            <a:ext cx="211202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593C8F"/>
                </a:solidFill>
                <a:latin typeface="Canva Sans Bold"/>
              </a:rPr>
              <a:t>$25,316,000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73724" y="5806154"/>
            <a:ext cx="134540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593C8F"/>
                </a:solidFill>
                <a:latin typeface="Canva Sans Bold"/>
              </a:rPr>
              <a:t>Option #1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376827" y="5806154"/>
            <a:ext cx="135374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593C8F"/>
                </a:solidFill>
                <a:latin typeface="Canva Sans Bold"/>
              </a:rPr>
              <a:t>Option #2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516117" y="2321750"/>
            <a:ext cx="8924876" cy="318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Canva Sans Bold"/>
              </a:rPr>
              <a:t>A. Information included in a communication plan for this project will include:</a:t>
            </a:r>
          </a:p>
          <a:p>
            <a:pPr marL="496569" lvl="1" indent="-248284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Canva Sans Bold"/>
              </a:rPr>
              <a:t>CIP Project number</a:t>
            </a:r>
          </a:p>
          <a:p>
            <a:pPr marL="496569" lvl="1" indent="-248284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Canva Sans Bold"/>
              </a:rPr>
              <a:t>Project title</a:t>
            </a:r>
          </a:p>
          <a:p>
            <a:pPr marL="496569" lvl="1" indent="-248284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Canva Sans Bold"/>
              </a:rPr>
              <a:t>Brief description of the project story and scope</a:t>
            </a:r>
          </a:p>
          <a:p>
            <a:pPr marL="496569" lvl="1" indent="-248284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Canva Sans Bold"/>
              </a:rPr>
              <a:t>Images of similar type facilities </a:t>
            </a:r>
          </a:p>
          <a:p>
            <a:pPr marL="496569" lvl="1" indent="-248284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Canva Sans Bold"/>
              </a:rPr>
              <a:t>Project schedule</a:t>
            </a:r>
          </a:p>
          <a:p>
            <a:pPr marL="496569" lvl="1" indent="-248284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Canva Sans Bold"/>
              </a:rPr>
              <a:t>Financial Plan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16117" y="5668645"/>
            <a:ext cx="8724258" cy="3670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400" dirty="0">
                <a:solidFill>
                  <a:srgbClr val="000000"/>
                </a:solidFill>
                <a:latin typeface="Canva Sans Bold"/>
              </a:rPr>
              <a:t>B. </a:t>
            </a:r>
            <a:r>
              <a:rPr lang="en-US" sz="2300" dirty="0">
                <a:solidFill>
                  <a:srgbClr val="000000"/>
                </a:solidFill>
                <a:latin typeface="Canva Sans Bold"/>
              </a:rPr>
              <a:t>The Project Information will be communicated to the community and staff as follows:</a:t>
            </a:r>
          </a:p>
          <a:p>
            <a:pPr marL="496569" lvl="1" indent="-248284">
              <a:lnSpc>
                <a:spcPts val="3219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Canva Sans Bold"/>
              </a:rPr>
              <a:t>Reports on Oneida website (Project Manager)</a:t>
            </a:r>
          </a:p>
          <a:p>
            <a:pPr marL="496569" lvl="1" indent="-248284">
              <a:lnSpc>
                <a:spcPts val="3219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Canva Sans Bold"/>
              </a:rPr>
              <a:t>Groundbreaking and dedication ceremonies scheduled with the events coordinator (Project Manager/Business Unit Manager)</a:t>
            </a:r>
          </a:p>
          <a:p>
            <a:pPr marL="496569" lvl="1" indent="-248284">
              <a:lnSpc>
                <a:spcPts val="3219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Canva Sans Bold"/>
              </a:rPr>
              <a:t>Periodic articles in the Kalihwisaks based upon the specific needs of the project (Project Manager)</a:t>
            </a:r>
          </a:p>
          <a:p>
            <a:pPr>
              <a:lnSpc>
                <a:spcPts val="3219"/>
              </a:lnSpc>
            </a:pPr>
            <a:endParaRPr lang="en-US" sz="2400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20312" r="-2031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42975"/>
            <a:ext cx="5135081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WHAT WE KNOW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81885" y="0"/>
            <a:ext cx="3206115" cy="10287000"/>
            <a:chOff x="0" y="0"/>
            <a:chExt cx="844409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4409" cy="2709333"/>
            </a:xfrm>
            <a:custGeom>
              <a:avLst/>
              <a:gdLst/>
              <a:ahLst/>
              <a:cxnLst/>
              <a:rect l="l" t="t" r="r" b="b"/>
              <a:pathLst>
                <a:path w="844409" h="2709333">
                  <a:moveTo>
                    <a:pt x="0" y="0"/>
                  </a:moveTo>
                  <a:lnTo>
                    <a:pt x="844409" y="0"/>
                  </a:lnTo>
                  <a:lnTo>
                    <a:pt x="84440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4440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9771" y="2574080"/>
            <a:ext cx="13779284" cy="6684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6544" lvl="1" indent="-293272">
              <a:lnSpc>
                <a:spcPts val="3803"/>
              </a:lnSpc>
              <a:buFont typeface="Arial"/>
              <a:buChar char="•"/>
            </a:pPr>
            <a:r>
              <a:rPr lang="en-US" sz="2716">
                <a:solidFill>
                  <a:srgbClr val="000000"/>
                </a:solidFill>
                <a:latin typeface="Poppins"/>
              </a:rPr>
              <a:t>Both facilities are limited in what can be offered to the youth &amp; elders</a:t>
            </a:r>
          </a:p>
          <a:p>
            <a:pPr marL="586544" lvl="1" indent="-293272">
              <a:lnSpc>
                <a:spcPts val="3803"/>
              </a:lnSpc>
              <a:buFont typeface="Arial"/>
              <a:buChar char="•"/>
            </a:pPr>
            <a:r>
              <a:rPr lang="en-US" sz="2716">
                <a:solidFill>
                  <a:srgbClr val="000000"/>
                </a:solidFill>
                <a:latin typeface="Poppins"/>
              </a:rPr>
              <a:t>The current Recreation building has outlived its life span of 40 years.</a:t>
            </a:r>
          </a:p>
          <a:p>
            <a:pPr marL="586544" lvl="1" indent="-293272">
              <a:lnSpc>
                <a:spcPts val="3803"/>
              </a:lnSpc>
              <a:buFont typeface="Arial"/>
              <a:buChar char="•"/>
            </a:pPr>
            <a:r>
              <a:rPr lang="en-US" sz="2716">
                <a:solidFill>
                  <a:srgbClr val="000000"/>
                </a:solidFill>
                <a:latin typeface="Poppins"/>
              </a:rPr>
              <a:t>Storage is not adequate for supplies needed for youth events.</a:t>
            </a:r>
          </a:p>
          <a:p>
            <a:pPr marL="586544" lvl="1" indent="-293272">
              <a:lnSpc>
                <a:spcPts val="3803"/>
              </a:lnSpc>
              <a:buFont typeface="Arial"/>
              <a:buChar char="•"/>
            </a:pPr>
            <a:r>
              <a:rPr lang="en-US" sz="2716">
                <a:solidFill>
                  <a:srgbClr val="000000"/>
                </a:solidFill>
                <a:latin typeface="Poppins"/>
              </a:rPr>
              <a:t>If we keep using the Civic Center for our youth, we will constantly be needing to spend money year after year. Estimates are below:</a:t>
            </a:r>
          </a:p>
          <a:p>
            <a:pPr marL="1173088" lvl="2" indent="-391029">
              <a:lnSpc>
                <a:spcPts val="3803"/>
              </a:lnSpc>
              <a:buFont typeface="Arial"/>
              <a:buChar char="⚬"/>
            </a:pPr>
            <a:r>
              <a:rPr lang="en-US" sz="2716">
                <a:solidFill>
                  <a:srgbClr val="000000"/>
                </a:solidFill>
                <a:latin typeface="Poppins"/>
              </a:rPr>
              <a:t>Roof replacement - $165,000</a:t>
            </a:r>
          </a:p>
          <a:p>
            <a:pPr marL="1173088" lvl="2" indent="-391029">
              <a:lnSpc>
                <a:spcPts val="3803"/>
              </a:lnSpc>
              <a:buFont typeface="Arial"/>
              <a:buChar char="⚬"/>
            </a:pPr>
            <a:r>
              <a:rPr lang="en-US" sz="2716">
                <a:solidFill>
                  <a:srgbClr val="000000"/>
                </a:solidFill>
                <a:latin typeface="Poppins"/>
              </a:rPr>
              <a:t>Upgrade plumbing - $200,000</a:t>
            </a:r>
          </a:p>
          <a:p>
            <a:pPr marL="1173088" lvl="2" indent="-391029">
              <a:lnSpc>
                <a:spcPts val="3803"/>
              </a:lnSpc>
              <a:buFont typeface="Arial"/>
              <a:buChar char="⚬"/>
            </a:pPr>
            <a:r>
              <a:rPr lang="en-US" sz="2716">
                <a:solidFill>
                  <a:srgbClr val="000000"/>
                </a:solidFill>
                <a:latin typeface="Poppins"/>
              </a:rPr>
              <a:t>Exterior masonry wall repairs - $15,000</a:t>
            </a:r>
          </a:p>
          <a:p>
            <a:pPr marL="586544" lvl="1" indent="-293272">
              <a:lnSpc>
                <a:spcPts val="3803"/>
              </a:lnSpc>
              <a:buFont typeface="Arial"/>
              <a:buChar char="•"/>
            </a:pPr>
            <a:r>
              <a:rPr lang="en-US" sz="2716">
                <a:solidFill>
                  <a:srgbClr val="000000"/>
                </a:solidFill>
                <a:latin typeface="Poppins"/>
              </a:rPr>
              <a:t>The current Fitness Center building is multi-level making it inconvenient for Elders and youth as well as individuals with special needs. </a:t>
            </a:r>
          </a:p>
          <a:p>
            <a:pPr marL="586544" lvl="1" indent="-293272">
              <a:lnSpc>
                <a:spcPts val="3803"/>
              </a:lnSpc>
              <a:buFont typeface="Arial"/>
              <a:buChar char="•"/>
            </a:pPr>
            <a:r>
              <a:rPr lang="en-US" sz="2716">
                <a:solidFill>
                  <a:srgbClr val="000000"/>
                </a:solidFill>
                <a:latin typeface="Poppins"/>
              </a:rPr>
              <a:t>The current Fitness Center building no longer has an Aquatics Area for members to utilize/exercise.</a:t>
            </a:r>
          </a:p>
          <a:p>
            <a:pPr marL="586544" lvl="1" indent="-293272">
              <a:lnSpc>
                <a:spcPts val="3803"/>
              </a:lnSpc>
              <a:buFont typeface="Arial"/>
              <a:buChar char="•"/>
            </a:pPr>
            <a:r>
              <a:rPr lang="en-US" sz="2716">
                <a:solidFill>
                  <a:srgbClr val="000000"/>
                </a:solidFill>
                <a:latin typeface="Poppins"/>
              </a:rPr>
              <a:t>The Fitness Center Elevator continues to need continued maintenance.  </a:t>
            </a:r>
          </a:p>
          <a:p>
            <a:pPr>
              <a:lnSpc>
                <a:spcPts val="3803"/>
              </a:lnSpc>
            </a:pPr>
            <a:endParaRPr lang="en-US" sz="2716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961</Words>
  <Application>Microsoft Office PowerPoint</Application>
  <PresentationFormat>Custom</PresentationFormat>
  <Paragraphs>191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Poppins Bold</vt:lpstr>
      <vt:lpstr>League Spartan</vt:lpstr>
      <vt:lpstr>Poppins</vt:lpstr>
      <vt:lpstr>Arial</vt:lpstr>
      <vt:lpstr>Canva Sans Bold</vt:lpstr>
      <vt:lpstr>Lato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Oneida Recreation and Fitness Complex</dc:title>
  <dc:creator>Mia Charnon</dc:creator>
  <cp:lastModifiedBy>Mia Charnon</cp:lastModifiedBy>
  <cp:revision>2</cp:revision>
  <dcterms:created xsi:type="dcterms:W3CDTF">2006-08-16T00:00:00Z</dcterms:created>
  <dcterms:modified xsi:type="dcterms:W3CDTF">2024-01-12T14:49:13Z</dcterms:modified>
  <dc:identifier>DAF07M_b_Zw</dc:identifier>
</cp:coreProperties>
</file>