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notesSlides/notesSlide12.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notesSlides/notesSlide13.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notesSlides/notesSlide15.xml" ContentType="application/vnd.openxmlformats-officedocument.presentationml.notesSlid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charts/chart11.xml" ContentType="application/vnd.openxmlformats-officedocument.drawingml.chart+xml"/>
  <Override PartName="/ppt/notesSlides/notesSlide16.xml" ContentType="application/vnd.openxmlformats-officedocument.presentationml.notesSlide+xml"/>
  <Override PartName="/ppt/charts/chart12.xml" ContentType="application/vnd.openxmlformats-officedocument.drawingml.chart+xml"/>
  <Override PartName="/ppt/charts/style7.xml" ContentType="application/vnd.ms-office.chartstyle+xml"/>
  <Override PartName="/ppt/charts/colors7.xml" ContentType="application/vnd.ms-office.chartcolorstyle+xml"/>
  <Override PartName="/ppt/charts/chart13.xml" ContentType="application/vnd.openxmlformats-officedocument.drawingml.chart+xml"/>
  <Override PartName="/ppt/notesSlides/notesSlide17.xml" ContentType="application/vnd.openxmlformats-officedocument.presentationml.notesSlide+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charts/chart15.xml" ContentType="application/vnd.openxmlformats-officedocument.drawingml.chart+xml"/>
  <Override PartName="/ppt/notesSlides/notesSlide18.xml" ContentType="application/vnd.openxmlformats-officedocument.presentationml.notesSlide+xml"/>
  <Override PartName="/ppt/charts/chart16.xml" ContentType="application/vnd.openxmlformats-officedocument.drawingml.chart+xml"/>
  <Override PartName="/ppt/charts/style9.xml" ContentType="application/vnd.ms-office.chartstyle+xml"/>
  <Override PartName="/ppt/charts/colors9.xml" ContentType="application/vnd.ms-office.chartcolorstyle+xml"/>
  <Override PartName="/ppt/charts/chart17.xml" ContentType="application/vnd.openxmlformats-officedocument.drawingml.chart+xml"/>
  <Override PartName="/ppt/notesSlides/notesSlide19.xml" ContentType="application/vnd.openxmlformats-officedocument.presentationml.notesSlide+xml"/>
  <Override PartName="/ppt/charts/chart1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9.xml" ContentType="application/vnd.openxmlformats-officedocument.drawingml.chart+xml"/>
  <Override PartName="/ppt/notesSlides/notesSlide20.xml" ContentType="application/vnd.openxmlformats-officedocument.presentationml.notesSlide+xml"/>
  <Override PartName="/ppt/charts/chart20.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21.xml" ContentType="application/vnd.openxmlformats-officedocument.drawingml.chart+xml"/>
  <Override PartName="/ppt/charts/chart2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3.xml" ContentType="application/vnd.openxmlformats-officedocument.drawingml.chart+xml"/>
  <Override PartName="/ppt/charts/style13.xml" ContentType="application/vnd.ms-office.chartstyle+xml"/>
  <Override PartName="/ppt/charts/colors1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355" r:id="rId3"/>
    <p:sldId id="357" r:id="rId4"/>
    <p:sldId id="373" r:id="rId5"/>
    <p:sldId id="358" r:id="rId6"/>
    <p:sldId id="362" r:id="rId7"/>
    <p:sldId id="374" r:id="rId8"/>
    <p:sldId id="359" r:id="rId9"/>
    <p:sldId id="363" r:id="rId10"/>
    <p:sldId id="361" r:id="rId11"/>
    <p:sldId id="367" r:id="rId12"/>
    <p:sldId id="375" r:id="rId13"/>
    <p:sldId id="360" r:id="rId14"/>
    <p:sldId id="381" r:id="rId15"/>
    <p:sldId id="382" r:id="rId16"/>
    <p:sldId id="368" r:id="rId17"/>
    <p:sldId id="369" r:id="rId18"/>
    <p:sldId id="370" r:id="rId19"/>
    <p:sldId id="371" r:id="rId20"/>
    <p:sldId id="372" r:id="rId21"/>
    <p:sldId id="376" r:id="rId22"/>
    <p:sldId id="377" r:id="rId23"/>
    <p:sldId id="379" r:id="rId24"/>
    <p:sldId id="378" r:id="rId2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B800"/>
    <a:srgbClr val="EFE5F7"/>
    <a:srgbClr val="D1B2E8"/>
    <a:srgbClr val="D5B8EA"/>
    <a:srgbClr val="CCCCFF"/>
    <a:srgbClr val="C59E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93" autoAdjust="0"/>
    <p:restoredTop sz="77791" autoAdjust="0"/>
  </p:normalViewPr>
  <p:slideViewPr>
    <p:cSldViewPr snapToGrid="0">
      <p:cViewPr varScale="1">
        <p:scale>
          <a:sx n="52" d="100"/>
          <a:sy n="52" d="100"/>
        </p:scale>
        <p:origin x="1104" y="44"/>
      </p:cViewPr>
      <p:guideLst/>
    </p:cSldViewPr>
  </p:slideViewPr>
  <p:outlineViewPr>
    <p:cViewPr>
      <p:scale>
        <a:sx n="33" d="100"/>
        <a:sy n="33" d="100"/>
      </p:scale>
      <p:origin x="0" y="-11136"/>
    </p:cViewPr>
  </p:outlineViewPr>
  <p:notesTextViewPr>
    <p:cViewPr>
      <p:scale>
        <a:sx n="1" d="1"/>
        <a:sy n="1" d="1"/>
      </p:scale>
      <p:origin x="0" y="0"/>
    </p:cViewPr>
  </p:notesTextViewPr>
  <p:notesViewPr>
    <p:cSldViewPr snapToGrid="0">
      <p:cViewPr varScale="1">
        <p:scale>
          <a:sx n="87" d="100"/>
          <a:sy n="87" d="100"/>
        </p:scale>
        <p:origin x="2988"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7.xml"/><Relationship Id="rId1" Type="http://schemas.microsoft.com/office/2011/relationships/chartStyle" Target="style7.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8.xml"/><Relationship Id="rId1" Type="http://schemas.microsoft.com/office/2011/relationships/chartStyle" Target="style8.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9.xml"/><Relationship Id="rId1" Type="http://schemas.microsoft.com/office/2011/relationships/chartStyle" Target="style9.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0.xml"/><Relationship Id="rId1" Type="http://schemas.microsoft.com/office/2011/relationships/chartStyle" Target="style10.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1.xml"/><Relationship Id="rId1" Type="http://schemas.microsoft.com/office/2011/relationships/chartStyle" Target="style11.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2.xml"/><Relationship Id="rId1" Type="http://schemas.microsoft.com/office/2011/relationships/chartStyle" Target="style1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3.xml"/><Relationship Id="rId1" Type="http://schemas.microsoft.com/office/2011/relationships/chartStyle" Target="style13.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4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591944662692511"/>
          <c:y val="9.0277755838010149E-2"/>
          <c:w val="0.79999756504427944"/>
          <c:h val="0.79135600387666682"/>
        </c:manualLayout>
      </c:layout>
      <c:pie3DChart>
        <c:varyColors val="1"/>
        <c:ser>
          <c:idx val="0"/>
          <c:order val="0"/>
          <c:tx>
            <c:strRef>
              <c:f>Sheet1!$B$1</c:f>
              <c:strCache>
                <c:ptCount val="1"/>
                <c:pt idx="0">
                  <c:v>Sources</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3F45-4754-9C40-463C415D447C}"/>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3F45-4754-9C40-463C415D447C}"/>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3F45-4754-9C40-463C415D447C}"/>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6-3F45-4754-9C40-463C415D447C}"/>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3F45-4754-9C40-463C415D447C}"/>
              </c:ext>
            </c:extLst>
          </c:dPt>
          <c:dLbls>
            <c:dLbl>
              <c:idx val="0"/>
              <c:layout>
                <c:manualLayout>
                  <c:x val="-0.22456156365499413"/>
                  <c:y val="2.0824036888293915E-2"/>
                </c:manualLayout>
              </c:layout>
              <c:spPr>
                <a:noFill/>
                <a:ln>
                  <a:noFill/>
                </a:ln>
                <a:effectLst/>
              </c:spPr>
              <c:txPr>
                <a:bodyPr rot="0" spcFirstLastPara="1" vertOverflow="ellipsis" vert="horz" wrap="square" lIns="38100" tIns="19050" rIns="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7947105705532166"/>
                      <c:h val="0.16369848012639651"/>
                    </c:manualLayout>
                  </c15:layout>
                </c:ext>
                <c:ext xmlns:c16="http://schemas.microsoft.com/office/drawing/2014/chart" uri="{C3380CC4-5D6E-409C-BE32-E72D297353CC}">
                  <c16:uniqueId val="{00000003-3F45-4754-9C40-463C415D447C}"/>
                </c:ext>
              </c:extLst>
            </c:dLbl>
            <c:dLbl>
              <c:idx val="1"/>
              <c:layout>
                <c:manualLayout>
                  <c:x val="1.0663469035932002E-2"/>
                  <c:y val="-3.8673218857724845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992918896872698"/>
                      <c:h val="0.25185183686435103"/>
                    </c:manualLayout>
                  </c15:layout>
                </c:ext>
                <c:ext xmlns:c16="http://schemas.microsoft.com/office/drawing/2014/chart" uri="{C3380CC4-5D6E-409C-BE32-E72D297353CC}">
                  <c16:uniqueId val="{00000004-3F45-4754-9C40-463C415D447C}"/>
                </c:ext>
              </c:extLst>
            </c:dLbl>
            <c:dLbl>
              <c:idx val="2"/>
              <c:layout>
                <c:manualLayout>
                  <c:x val="2.5263163478527612E-2"/>
                  <c:y val="-1.4874312063067111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bg1">
                          <a:lumMod val="50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F45-4754-9C40-463C415D447C}"/>
                </c:ext>
              </c:extLst>
            </c:dLbl>
            <c:dLbl>
              <c:idx val="3"/>
              <c:layout>
                <c:manualLayout>
                  <c:x val="3.649123613565098E-2"/>
                  <c:y val="-5.949724825226833E-3"/>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rgbClr val="F2B800"/>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4469778618768467"/>
                      <c:h val="0.14683604350377544"/>
                    </c:manualLayout>
                  </c15:layout>
                </c:ext>
                <c:ext xmlns:c16="http://schemas.microsoft.com/office/drawing/2014/chart" uri="{C3380CC4-5D6E-409C-BE32-E72D297353CC}">
                  <c16:uniqueId val="{00000006-3F45-4754-9C40-463C415D447C}"/>
                </c:ext>
              </c:extLst>
            </c:dLbl>
            <c:dLbl>
              <c:idx val="4"/>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7-3F45-4754-9C40-463C415D447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extLst>
          </c:dLbls>
          <c:cat>
            <c:strRef>
              <c:f>Sheet1!$A$2:$A$6</c:f>
              <c:strCache>
                <c:ptCount val="5"/>
                <c:pt idx="0">
                  <c:v>Tribal Enterprises</c:v>
                </c:pt>
                <c:pt idx="1">
                  <c:v>Program Unit Earned Income</c:v>
                </c:pt>
                <c:pt idx="2">
                  <c:v>Grants</c:v>
                </c:pt>
                <c:pt idx="3">
                  <c:v>Tribal allocations</c:v>
                </c:pt>
                <c:pt idx="4">
                  <c:v>Other sources</c:v>
                </c:pt>
              </c:strCache>
            </c:strRef>
          </c:cat>
          <c:val>
            <c:numRef>
              <c:f>Sheet1!$B$2:$B$6</c:f>
              <c:numCache>
                <c:formatCode>General</c:formatCode>
                <c:ptCount val="5"/>
                <c:pt idx="0">
                  <c:v>340678931</c:v>
                </c:pt>
                <c:pt idx="1">
                  <c:v>41496094</c:v>
                </c:pt>
                <c:pt idx="2">
                  <c:v>75272702</c:v>
                </c:pt>
                <c:pt idx="3">
                  <c:v>16886847</c:v>
                </c:pt>
                <c:pt idx="4">
                  <c:v>54643510</c:v>
                </c:pt>
              </c:numCache>
            </c:numRef>
          </c:val>
          <c:extLst>
            <c:ext xmlns:c16="http://schemas.microsoft.com/office/drawing/2014/chart" uri="{C3380CC4-5D6E-409C-BE32-E72D297353CC}">
              <c16:uniqueId val="{00000000-3F45-4754-9C40-463C415D447C}"/>
            </c:ext>
          </c:extLst>
        </c:ser>
        <c:dLbls>
          <c:dLblPos val="outEnd"/>
          <c:showLegendKey val="0"/>
          <c:showVal val="0"/>
          <c:showCatName val="1"/>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15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3157012919051034"/>
          <c:y val="0.1166117088917716"/>
          <c:w val="0.6721159659952104"/>
          <c:h val="0.63887532106044165"/>
        </c:manualLayout>
      </c:layout>
      <c:pie3DChart>
        <c:varyColors val="1"/>
        <c:ser>
          <c:idx val="0"/>
          <c:order val="0"/>
          <c:tx>
            <c:strRef>
              <c:f>Sheet1!$B$1</c:f>
              <c:strCache>
                <c:ptCount val="1"/>
                <c:pt idx="0">
                  <c:v>Column1</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996B-4D50-9A06-3AEB7A015D2D}"/>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996B-4D50-9A06-3AEB7A015D2D}"/>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996B-4D50-9A06-3AEB7A015D2D}"/>
              </c:ext>
            </c:extLst>
          </c:dPt>
          <c:dLbls>
            <c:dLbl>
              <c:idx val="0"/>
              <c:layout>
                <c:manualLayout>
                  <c:x val="-0.12176280626696442"/>
                  <c:y val="0.11047529899972813"/>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chemeClr val="accent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6230334965712249"/>
                      <c:h val="0.37755470198286689"/>
                    </c:manualLayout>
                  </c15:layout>
                </c:ext>
                <c:ext xmlns:c16="http://schemas.microsoft.com/office/drawing/2014/chart" uri="{C3380CC4-5D6E-409C-BE32-E72D297353CC}">
                  <c16:uniqueId val="{00000002-996B-4D50-9A06-3AEB7A015D2D}"/>
                </c:ext>
              </c:extLst>
            </c:dLbl>
            <c:dLbl>
              <c:idx val="1"/>
              <c:layout>
                <c:manualLayout>
                  <c:x val="-4.0323329150097037E-2"/>
                  <c:y val="2.4790733217239111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chemeClr val="accent2"/>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9104796387850109"/>
                      <c:h val="0.20912007487591505"/>
                    </c:manualLayout>
                  </c15:layout>
                </c:ext>
                <c:ext xmlns:c16="http://schemas.microsoft.com/office/drawing/2014/chart" uri="{C3380CC4-5D6E-409C-BE32-E72D297353CC}">
                  <c16:uniqueId val="{00000003-996B-4D50-9A06-3AEB7A015D2D}"/>
                </c:ext>
              </c:extLst>
            </c:dLbl>
            <c:dLbl>
              <c:idx val="2"/>
              <c:layout>
                <c:manualLayout>
                  <c:x val="0.12687647250256745"/>
                  <c:y val="-0.23289495287316186"/>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chemeClr val="bg1">
                          <a:lumMod val="50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6688089610002393"/>
                      <c:h val="0.31584760894401276"/>
                    </c:manualLayout>
                  </c15:layout>
                </c:ext>
                <c:ext xmlns:c16="http://schemas.microsoft.com/office/drawing/2014/chart" uri="{C3380CC4-5D6E-409C-BE32-E72D297353CC}">
                  <c16:uniqueId val="{00000004-996B-4D50-9A06-3AEB7A015D2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Sheet1!$A$2:$A$4</c:f>
              <c:strCache>
                <c:ptCount val="3"/>
                <c:pt idx="0">
                  <c:v>Tribal Contribution</c:v>
                </c:pt>
                <c:pt idx="1">
                  <c:v>Grants</c:v>
                </c:pt>
                <c:pt idx="2">
                  <c:v>External Sales</c:v>
                </c:pt>
              </c:strCache>
            </c:strRef>
          </c:cat>
          <c:val>
            <c:numRef>
              <c:f>Sheet1!$B$2:$B$4</c:f>
              <c:numCache>
                <c:formatCode>"$"#,##0</c:formatCode>
                <c:ptCount val="3"/>
                <c:pt idx="0">
                  <c:v>12643910</c:v>
                </c:pt>
                <c:pt idx="1">
                  <c:v>254366</c:v>
                </c:pt>
                <c:pt idx="2">
                  <c:v>7500</c:v>
                </c:pt>
              </c:numCache>
            </c:numRef>
          </c:val>
          <c:extLst>
            <c:ext xmlns:c16="http://schemas.microsoft.com/office/drawing/2014/chart" uri="{C3380CC4-5D6E-409C-BE32-E72D297353CC}">
              <c16:uniqueId val="{00000000-996B-4D50-9A06-3AEB7A015D2D}"/>
            </c:ext>
          </c:extLst>
        </c:ser>
        <c:dLbls>
          <c:showLegendKey val="0"/>
          <c:showVal val="1"/>
          <c:showCatName val="1"/>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Allocations</c:v>
                </c:pt>
              </c:strCache>
            </c:strRef>
          </c:tx>
          <c:dPt>
            <c:idx val="0"/>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B11-4AA8-8345-E1CDC5365D6E}"/>
              </c:ext>
            </c:extLst>
          </c:dPt>
          <c:dPt>
            <c:idx val="1"/>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7B11-4AA8-8345-E1CDC5365D6E}"/>
              </c:ext>
            </c:extLst>
          </c:dPt>
          <c:dPt>
            <c:idx val="2"/>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B11-4AA8-8345-E1CDC5365D6E}"/>
              </c:ext>
            </c:extLst>
          </c:dPt>
          <c:dLbls>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Resolutions</c:v>
                </c:pt>
                <c:pt idx="1">
                  <c:v>Capital and debt</c:v>
                </c:pt>
                <c:pt idx="2">
                  <c:v>Operations</c:v>
                </c:pt>
              </c:strCache>
            </c:strRef>
          </c:cat>
          <c:val>
            <c:numRef>
              <c:f>Sheet1!$B$2:$B$4</c:f>
              <c:numCache>
                <c:formatCode>"$"#,##0</c:formatCode>
                <c:ptCount val="3"/>
                <c:pt idx="0">
                  <c:v>50473872</c:v>
                </c:pt>
                <c:pt idx="1">
                  <c:v>73963048</c:v>
                </c:pt>
                <c:pt idx="2">
                  <c:v>404541164</c:v>
                </c:pt>
              </c:numCache>
            </c:numRef>
          </c:val>
          <c:extLst>
            <c:ext xmlns:c16="http://schemas.microsoft.com/office/drawing/2014/chart" uri="{C3380CC4-5D6E-409C-BE32-E72D297353CC}">
              <c16:uniqueId val="{00000000-77CC-402F-B1F3-11B6564ADC7A}"/>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15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0996663882545491"/>
          <c:y val="7.6848576268132143E-2"/>
          <c:w val="0.6721159659952104"/>
          <c:h val="0.63887532106044165"/>
        </c:manualLayout>
      </c:layout>
      <c:pie3DChart>
        <c:varyColors val="1"/>
        <c:ser>
          <c:idx val="0"/>
          <c:order val="0"/>
          <c:tx>
            <c:strRef>
              <c:f>Sheet1!$B$1</c:f>
              <c:strCache>
                <c:ptCount val="1"/>
                <c:pt idx="0">
                  <c:v>Column1</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996B-4D50-9A06-3AEB7A015D2D}"/>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996B-4D50-9A06-3AEB7A015D2D}"/>
              </c:ext>
            </c:extLst>
          </c:dPt>
          <c:dPt>
            <c:idx val="2"/>
            <c:bubble3D val="0"/>
            <c:spPr>
              <a:solidFill>
                <a:schemeClr val="bg1">
                  <a:lumMod val="5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996B-4D50-9A06-3AEB7A015D2D}"/>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9420-4440-B91F-93EA97EC9A1D}"/>
              </c:ext>
            </c:extLst>
          </c:dPt>
          <c:dLbls>
            <c:dLbl>
              <c:idx val="0"/>
              <c:layout>
                <c:manualLayout>
                  <c:x val="-2.0259210174081211E-2"/>
                  <c:y val="-0.38877267637100144"/>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accent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9078174038452564"/>
                      <c:h val="0.39522731249671683"/>
                    </c:manualLayout>
                  </c15:layout>
                </c:ext>
                <c:ext xmlns:c16="http://schemas.microsoft.com/office/drawing/2014/chart" uri="{C3380CC4-5D6E-409C-BE32-E72D297353CC}">
                  <c16:uniqueId val="{00000002-996B-4D50-9A06-3AEB7A015D2D}"/>
                </c:ext>
              </c:extLst>
            </c:dLbl>
            <c:dLbl>
              <c:idx val="1"/>
              <c:layout>
                <c:manualLayout>
                  <c:x val="-9.8207380013228592E-3"/>
                  <c:y val="1.5463261208903178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accent2"/>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6937386241291572"/>
                      <c:h val="0.26727460521276047"/>
                    </c:manualLayout>
                  </c15:layout>
                </c:ext>
                <c:ext xmlns:c16="http://schemas.microsoft.com/office/drawing/2014/chart" uri="{C3380CC4-5D6E-409C-BE32-E72D297353CC}">
                  <c16:uniqueId val="{00000003-996B-4D50-9A06-3AEB7A015D2D}"/>
                </c:ext>
              </c:extLst>
            </c:dLbl>
            <c:dLbl>
              <c:idx val="2"/>
              <c:layout>
                <c:manualLayout>
                  <c:x val="4.4576708975652621E-2"/>
                  <c:y val="-0.13597282053405035"/>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lumMod val="50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96B-4D50-9A06-3AEB7A015D2D}"/>
                </c:ext>
              </c:extLst>
            </c:dLbl>
            <c:dLbl>
              <c:idx val="3"/>
              <c:layout>
                <c:manualLayout>
                  <c:x val="1.554543830596687E-2"/>
                  <c:y val="1.9193445312491845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rgbClr val="F2B800"/>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9420-4440-B91F-93EA97EC9A1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Sheet1!$A$2:$A$5</c:f>
              <c:strCache>
                <c:ptCount val="4"/>
                <c:pt idx="0">
                  <c:v>Tribal Contribution</c:v>
                </c:pt>
                <c:pt idx="1">
                  <c:v>Grants</c:v>
                </c:pt>
                <c:pt idx="2">
                  <c:v>Other</c:v>
                </c:pt>
                <c:pt idx="3">
                  <c:v>External Sales</c:v>
                </c:pt>
              </c:strCache>
            </c:strRef>
          </c:cat>
          <c:val>
            <c:numRef>
              <c:f>Sheet1!$B$2:$B$5</c:f>
              <c:numCache>
                <c:formatCode>"$"#,##0</c:formatCode>
                <c:ptCount val="4"/>
                <c:pt idx="0">
                  <c:v>11633737</c:v>
                </c:pt>
                <c:pt idx="1">
                  <c:v>11503936</c:v>
                </c:pt>
                <c:pt idx="2">
                  <c:v>80100</c:v>
                </c:pt>
                <c:pt idx="3">
                  <c:v>339820</c:v>
                </c:pt>
              </c:numCache>
            </c:numRef>
          </c:val>
          <c:extLst>
            <c:ext xmlns:c16="http://schemas.microsoft.com/office/drawing/2014/chart" uri="{C3380CC4-5D6E-409C-BE32-E72D297353CC}">
              <c16:uniqueId val="{00000000-996B-4D50-9A06-3AEB7A015D2D}"/>
            </c:ext>
          </c:extLst>
        </c:ser>
        <c:dLbls>
          <c:showLegendKey val="0"/>
          <c:showVal val="1"/>
          <c:showCatName val="1"/>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Allocations</c:v>
                </c:pt>
              </c:strCache>
            </c:strRef>
          </c:tx>
          <c:dPt>
            <c:idx val="0"/>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B11-4AA8-8345-E1CDC5365D6E}"/>
              </c:ext>
            </c:extLst>
          </c:dPt>
          <c:dPt>
            <c:idx val="1"/>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7B11-4AA8-8345-E1CDC5365D6E}"/>
              </c:ext>
            </c:extLst>
          </c:dPt>
          <c:dPt>
            <c:idx val="2"/>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B11-4AA8-8345-E1CDC5365D6E}"/>
              </c:ext>
            </c:extLst>
          </c:dPt>
          <c:dLbls>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Resolutions</c:v>
                </c:pt>
                <c:pt idx="1">
                  <c:v>Capital and debt</c:v>
                </c:pt>
                <c:pt idx="2">
                  <c:v>Operations</c:v>
                </c:pt>
              </c:strCache>
            </c:strRef>
          </c:cat>
          <c:val>
            <c:numRef>
              <c:f>Sheet1!$B$2:$B$4</c:f>
              <c:numCache>
                <c:formatCode>"$"#,##0</c:formatCode>
                <c:ptCount val="3"/>
                <c:pt idx="0">
                  <c:v>50473872</c:v>
                </c:pt>
                <c:pt idx="1">
                  <c:v>73963048</c:v>
                </c:pt>
                <c:pt idx="2">
                  <c:v>404541164</c:v>
                </c:pt>
              </c:numCache>
            </c:numRef>
          </c:val>
          <c:extLst>
            <c:ext xmlns:c16="http://schemas.microsoft.com/office/drawing/2014/chart" uri="{C3380CC4-5D6E-409C-BE32-E72D297353CC}">
              <c16:uniqueId val="{00000000-77CC-402F-B1F3-11B6564ADC7A}"/>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24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430102069904005"/>
          <c:y val="0.1166117088917716"/>
          <c:w val="0.62938502906202409"/>
          <c:h val="0.59720866141732287"/>
        </c:manualLayout>
      </c:layout>
      <c:pie3DChart>
        <c:varyColors val="1"/>
        <c:ser>
          <c:idx val="0"/>
          <c:order val="0"/>
          <c:tx>
            <c:strRef>
              <c:f>Sheet1!$B$1</c:f>
              <c:strCache>
                <c:ptCount val="1"/>
                <c:pt idx="0">
                  <c:v>Column1</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996B-4D50-9A06-3AEB7A015D2D}"/>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996B-4D50-9A06-3AEB7A015D2D}"/>
              </c:ext>
            </c:extLst>
          </c:dPt>
          <c:dPt>
            <c:idx val="2"/>
            <c:bubble3D val="0"/>
            <c:spPr>
              <a:solidFill>
                <a:schemeClr val="bg1">
                  <a:lumMod val="5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996B-4D50-9A06-3AEB7A015D2D}"/>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B87A-4785-8D9B-BDEEB1EC9FD8}"/>
              </c:ext>
            </c:extLst>
          </c:dPt>
          <c:dLbls>
            <c:dLbl>
              <c:idx val="0"/>
              <c:layout>
                <c:manualLayout>
                  <c:x val="1.094410168733971E-7"/>
                  <c:y val="-5.656409171232047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accent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1049765055458828"/>
                      <c:h val="0.29814017847545193"/>
                    </c:manualLayout>
                  </c15:layout>
                </c:ext>
                <c:ext xmlns:c16="http://schemas.microsoft.com/office/drawing/2014/chart" uri="{C3380CC4-5D6E-409C-BE32-E72D297353CC}">
                  <c16:uniqueId val="{00000002-996B-4D50-9A06-3AEB7A015D2D}"/>
                </c:ext>
              </c:extLst>
            </c:dLbl>
            <c:dLbl>
              <c:idx val="1"/>
              <c:layout>
                <c:manualLayout>
                  <c:x val="-0.38327502680757708"/>
                  <c:y val="4.7573948298277657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accent2"/>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61672508263343973"/>
                      <c:h val="0.19329355606790333"/>
                    </c:manualLayout>
                  </c15:layout>
                </c:ext>
                <c:ext xmlns:c16="http://schemas.microsoft.com/office/drawing/2014/chart" uri="{C3380CC4-5D6E-409C-BE32-E72D297353CC}">
                  <c16:uniqueId val="{00000003-996B-4D50-9A06-3AEB7A015D2D}"/>
                </c:ext>
              </c:extLst>
            </c:dLbl>
            <c:dLbl>
              <c:idx val="2"/>
              <c:layout>
                <c:manualLayout>
                  <c:x val="-2.5127657474142165E-4"/>
                  <c:y val="-0.15424363101197519"/>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lumMod val="50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96B-4D50-9A06-3AEB7A015D2D}"/>
                </c:ext>
              </c:extLst>
            </c:dLbl>
            <c:dLbl>
              <c:idx val="3"/>
              <c:layout>
                <c:manualLayout>
                  <c:x val="4.1574227600639224E-3"/>
                  <c:y val="-2.9351747786647141E-2"/>
                </c:manualLayout>
              </c:layout>
              <c:spPr>
                <a:noFill/>
                <a:ln>
                  <a:noFill/>
                </a:ln>
                <a:effectLst/>
              </c:spPr>
              <c:txPr>
                <a:bodyPr rot="0" spcFirstLastPara="1" vertOverflow="ellipsis" vert="horz" wrap="square" lIns="38100" tIns="19050" rIns="0" bIns="19050" anchor="ctr" anchorCtr="1">
                  <a:noAutofit/>
                </a:bodyPr>
                <a:lstStyle/>
                <a:p>
                  <a:pPr>
                    <a:defRPr sz="1400" b="1" i="0" u="none" strike="noStrike" kern="1200" spc="0" baseline="0">
                      <a:solidFill>
                        <a:srgbClr val="F2B800"/>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454223120903212"/>
                      <c:h val="0.29655634694639077"/>
                    </c:manualLayout>
                  </c15:layout>
                </c:ext>
                <c:ext xmlns:c16="http://schemas.microsoft.com/office/drawing/2014/chart" uri="{C3380CC4-5D6E-409C-BE32-E72D297353CC}">
                  <c16:uniqueId val="{00000007-B87A-4785-8D9B-BDEEB1EC9FD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Sheet1!$A$2:$A$5</c:f>
              <c:strCache>
                <c:ptCount val="4"/>
                <c:pt idx="0">
                  <c:v>Tribal Contribution</c:v>
                </c:pt>
                <c:pt idx="1">
                  <c:v>Grants</c:v>
                </c:pt>
                <c:pt idx="2">
                  <c:v>Other</c:v>
                </c:pt>
                <c:pt idx="3">
                  <c:v>External Sales</c:v>
                </c:pt>
              </c:strCache>
            </c:strRef>
          </c:cat>
          <c:val>
            <c:numRef>
              <c:f>Sheet1!$B$2:$B$5</c:f>
              <c:numCache>
                <c:formatCode>"$"#,##0</c:formatCode>
                <c:ptCount val="4"/>
                <c:pt idx="0">
                  <c:v>10363495</c:v>
                </c:pt>
                <c:pt idx="1">
                  <c:v>44464891</c:v>
                </c:pt>
                <c:pt idx="2">
                  <c:v>164050</c:v>
                </c:pt>
                <c:pt idx="3">
                  <c:v>39687883</c:v>
                </c:pt>
              </c:numCache>
            </c:numRef>
          </c:val>
          <c:extLst>
            <c:ext xmlns:c16="http://schemas.microsoft.com/office/drawing/2014/chart" uri="{C3380CC4-5D6E-409C-BE32-E72D297353CC}">
              <c16:uniqueId val="{00000000-996B-4D50-9A06-3AEB7A015D2D}"/>
            </c:ext>
          </c:extLst>
        </c:ser>
        <c:dLbls>
          <c:showLegendKey val="0"/>
          <c:showVal val="1"/>
          <c:showCatName val="1"/>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Allocations</c:v>
                </c:pt>
              </c:strCache>
            </c:strRef>
          </c:tx>
          <c:dPt>
            <c:idx val="0"/>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B11-4AA8-8345-E1CDC5365D6E}"/>
              </c:ext>
            </c:extLst>
          </c:dPt>
          <c:dPt>
            <c:idx val="1"/>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7B11-4AA8-8345-E1CDC5365D6E}"/>
              </c:ext>
            </c:extLst>
          </c:dPt>
          <c:dPt>
            <c:idx val="2"/>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B11-4AA8-8345-E1CDC5365D6E}"/>
              </c:ext>
            </c:extLst>
          </c:dPt>
          <c:dLbls>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Resolutions</c:v>
                </c:pt>
                <c:pt idx="1">
                  <c:v>Capital and debt</c:v>
                </c:pt>
                <c:pt idx="2">
                  <c:v>Operations</c:v>
                </c:pt>
              </c:strCache>
            </c:strRef>
          </c:cat>
          <c:val>
            <c:numRef>
              <c:f>Sheet1!$B$2:$B$4</c:f>
              <c:numCache>
                <c:formatCode>"$"#,##0</c:formatCode>
                <c:ptCount val="3"/>
                <c:pt idx="0">
                  <c:v>50473872</c:v>
                </c:pt>
                <c:pt idx="1">
                  <c:v>73963048</c:v>
                </c:pt>
                <c:pt idx="2">
                  <c:v>404541164</c:v>
                </c:pt>
              </c:numCache>
            </c:numRef>
          </c:val>
          <c:extLst>
            <c:ext xmlns:c16="http://schemas.microsoft.com/office/drawing/2014/chart" uri="{C3380CC4-5D6E-409C-BE32-E72D297353CC}">
              <c16:uniqueId val="{00000000-77CC-402F-B1F3-11B6564ADC7A}"/>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15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3157012919051034"/>
          <c:y val="0.1166117088917716"/>
          <c:w val="0.6721159659952104"/>
          <c:h val="0.63887532106044165"/>
        </c:manualLayout>
      </c:layout>
      <c:pie3DChart>
        <c:varyColors val="1"/>
        <c:ser>
          <c:idx val="0"/>
          <c:order val="0"/>
          <c:tx>
            <c:strRef>
              <c:f>Sheet1!$B$1</c:f>
              <c:strCache>
                <c:ptCount val="1"/>
                <c:pt idx="0">
                  <c:v>Column1</c:v>
                </c:pt>
              </c:strCache>
            </c:strRef>
          </c:tx>
          <c:dPt>
            <c:idx val="0"/>
            <c:bubble3D val="0"/>
            <c:explosion val="2"/>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996B-4D50-9A06-3AEB7A015D2D}"/>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996B-4D50-9A06-3AEB7A015D2D}"/>
              </c:ext>
            </c:extLst>
          </c:dPt>
          <c:dPt>
            <c:idx val="2"/>
            <c:bubble3D val="0"/>
            <c:spPr>
              <a:solidFill>
                <a:schemeClr val="bg1">
                  <a:lumMod val="5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996B-4D50-9A06-3AEB7A015D2D}"/>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B2AA-46D6-AF56-3ED4C82FB48D}"/>
              </c:ext>
            </c:extLst>
          </c:dPt>
          <c:dLbls>
            <c:dLbl>
              <c:idx val="0"/>
              <c:layout>
                <c:manualLayout>
                  <c:x val="-1.4367708123753124E-2"/>
                  <c:y val="8.9713589390392909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accent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745413034560609"/>
                      <c:h val="0.37755468437400624"/>
                    </c:manualLayout>
                  </c15:layout>
                </c:ext>
                <c:ext xmlns:c16="http://schemas.microsoft.com/office/drawing/2014/chart" uri="{C3380CC4-5D6E-409C-BE32-E72D297353CC}">
                  <c16:uniqueId val="{00000002-996B-4D50-9A06-3AEB7A015D2D}"/>
                </c:ext>
              </c:extLst>
            </c:dLbl>
            <c:dLbl>
              <c:idx val="1"/>
              <c:layout>
                <c:manualLayout>
                  <c:x val="-1.3855048031403021E-2"/>
                  <c:y val="-0.25390128882224405"/>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2"/>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996B-4D50-9A06-3AEB7A015D2D}"/>
                </c:ext>
              </c:extLst>
            </c:dLbl>
            <c:dLbl>
              <c:idx val="2"/>
              <c:layout>
                <c:manualLayout>
                  <c:x val="-0.10270258477544718"/>
                  <c:y val="0.11293927012196457"/>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3">
                          <a:lumMod val="7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996B-4D50-9A06-3AEB7A015D2D}"/>
                </c:ext>
              </c:extLst>
            </c:dLbl>
            <c:dLbl>
              <c:idx val="3"/>
              <c:layout>
                <c:manualLayout>
                  <c:x val="6.7909037947047307E-2"/>
                  <c:y val="-0.1144131899476575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rgbClr val="F2B800"/>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B2AA-46D6-AF56-3ED4C82FB48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Sheet1!$A$2:$A$5</c:f>
              <c:strCache>
                <c:ptCount val="4"/>
                <c:pt idx="0">
                  <c:v>Tribal Contribution</c:v>
                </c:pt>
                <c:pt idx="1">
                  <c:v>Grants</c:v>
                </c:pt>
                <c:pt idx="2">
                  <c:v>Other</c:v>
                </c:pt>
                <c:pt idx="3">
                  <c:v>External Sales</c:v>
                </c:pt>
              </c:strCache>
            </c:strRef>
          </c:cat>
          <c:val>
            <c:numRef>
              <c:f>Sheet1!$B$2:$B$5</c:f>
              <c:numCache>
                <c:formatCode>"$"#,##0</c:formatCode>
                <c:ptCount val="4"/>
                <c:pt idx="0">
                  <c:v>12539287</c:v>
                </c:pt>
                <c:pt idx="1">
                  <c:v>4396155</c:v>
                </c:pt>
                <c:pt idx="2">
                  <c:v>25400</c:v>
                </c:pt>
                <c:pt idx="3">
                  <c:v>650586</c:v>
                </c:pt>
              </c:numCache>
            </c:numRef>
          </c:val>
          <c:extLst>
            <c:ext xmlns:c16="http://schemas.microsoft.com/office/drawing/2014/chart" uri="{C3380CC4-5D6E-409C-BE32-E72D297353CC}">
              <c16:uniqueId val="{00000000-996B-4D50-9A06-3AEB7A015D2D}"/>
            </c:ext>
          </c:extLst>
        </c:ser>
        <c:dLbls>
          <c:showLegendKey val="0"/>
          <c:showVal val="1"/>
          <c:showCatName val="1"/>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Allocations</c:v>
                </c:pt>
              </c:strCache>
            </c:strRef>
          </c:tx>
          <c:dPt>
            <c:idx val="0"/>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B11-4AA8-8345-E1CDC5365D6E}"/>
              </c:ext>
            </c:extLst>
          </c:dPt>
          <c:dPt>
            <c:idx val="1"/>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7B11-4AA8-8345-E1CDC5365D6E}"/>
              </c:ext>
            </c:extLst>
          </c:dPt>
          <c:dPt>
            <c:idx val="2"/>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B11-4AA8-8345-E1CDC5365D6E}"/>
              </c:ext>
            </c:extLst>
          </c:dPt>
          <c:dLbls>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Resolutions</c:v>
                </c:pt>
                <c:pt idx="1">
                  <c:v>Capital and debt</c:v>
                </c:pt>
                <c:pt idx="2">
                  <c:v>Operations</c:v>
                </c:pt>
              </c:strCache>
            </c:strRef>
          </c:cat>
          <c:val>
            <c:numRef>
              <c:f>Sheet1!$B$2:$B$4</c:f>
              <c:numCache>
                <c:formatCode>"$"#,##0</c:formatCode>
                <c:ptCount val="3"/>
                <c:pt idx="0">
                  <c:v>50473872</c:v>
                </c:pt>
                <c:pt idx="1">
                  <c:v>73963048</c:v>
                </c:pt>
                <c:pt idx="2">
                  <c:v>404541164</c:v>
                </c:pt>
              </c:numCache>
            </c:numRef>
          </c:val>
          <c:extLst>
            <c:ext xmlns:c16="http://schemas.microsoft.com/office/drawing/2014/chart" uri="{C3380CC4-5D6E-409C-BE32-E72D297353CC}">
              <c16:uniqueId val="{00000000-77CC-402F-B1F3-11B6564ADC7A}"/>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15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3157012919051034"/>
          <c:y val="0.1166117088917716"/>
          <c:w val="0.6721159659952104"/>
          <c:h val="0.63887532106044165"/>
        </c:manualLayout>
      </c:layout>
      <c:pie3DChart>
        <c:varyColors val="1"/>
        <c:ser>
          <c:idx val="0"/>
          <c:order val="0"/>
          <c:tx>
            <c:strRef>
              <c:f>Sheet1!$B$1</c:f>
              <c:strCache>
                <c:ptCount val="1"/>
                <c:pt idx="0">
                  <c:v>Column1</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996B-4D50-9A06-3AEB7A015D2D}"/>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996B-4D50-9A06-3AEB7A015D2D}"/>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996B-4D50-9A06-3AEB7A015D2D}"/>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F7DE-42F6-96CB-D9C6EB469BC7}"/>
              </c:ext>
            </c:extLst>
          </c:dPt>
          <c:dLbls>
            <c:dLbl>
              <c:idx val="0"/>
              <c:layout>
                <c:manualLayout>
                  <c:x val="-2.7195026959590113E-2"/>
                  <c:y val="-0.1012943880208376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accent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745413034560609"/>
                      <c:h val="0.37755468437400624"/>
                    </c:manualLayout>
                  </c15:layout>
                </c:ext>
                <c:ext xmlns:c16="http://schemas.microsoft.com/office/drawing/2014/chart" uri="{C3380CC4-5D6E-409C-BE32-E72D297353CC}">
                  <c16:uniqueId val="{00000002-996B-4D50-9A06-3AEB7A015D2D}"/>
                </c:ext>
              </c:extLst>
            </c:dLbl>
            <c:dLbl>
              <c:idx val="1"/>
              <c:layout>
                <c:manualLayout>
                  <c:x val="1.0516857756687252E-2"/>
                  <c:y val="-0.25390128882224405"/>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2"/>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513006295284476"/>
                      <c:h val="0.22628233150052426"/>
                    </c:manualLayout>
                  </c15:layout>
                </c:ext>
                <c:ext xmlns:c16="http://schemas.microsoft.com/office/drawing/2014/chart" uri="{C3380CC4-5D6E-409C-BE32-E72D297353CC}">
                  <c16:uniqueId val="{00000003-996B-4D50-9A06-3AEB7A015D2D}"/>
                </c:ext>
              </c:extLst>
            </c:dLbl>
            <c:dLbl>
              <c:idx val="2"/>
              <c:layout>
                <c:manualLayout>
                  <c:x val="-1.162862104100469E-2"/>
                  <c:y val="0.14408203861290667"/>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bg1">
                          <a:lumMod val="50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5826523744074181"/>
                      <c:h val="0.33492833604325761"/>
                    </c:manualLayout>
                  </c15:layout>
                </c:ext>
                <c:ext xmlns:c16="http://schemas.microsoft.com/office/drawing/2014/chart" uri="{C3380CC4-5D6E-409C-BE32-E72D297353CC}">
                  <c16:uniqueId val="{00000004-996B-4D50-9A06-3AEB7A015D2D}"/>
                </c:ext>
              </c:extLst>
            </c:dLbl>
            <c:dLbl>
              <c:idx val="3"/>
              <c:layout>
                <c:manualLayout>
                  <c:x val="6.7909037947047307E-2"/>
                  <c:y val="-0.1144131899476575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4"/>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F7DE-42F6-96CB-D9C6EB469BC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Sheet1!$A$2:$A$5</c:f>
              <c:strCache>
                <c:ptCount val="3"/>
                <c:pt idx="0">
                  <c:v>Gaming</c:v>
                </c:pt>
                <c:pt idx="1">
                  <c:v>Retail</c:v>
                </c:pt>
                <c:pt idx="2">
                  <c:v>Other Enterprises</c:v>
                </c:pt>
              </c:strCache>
            </c:strRef>
          </c:cat>
          <c:val>
            <c:numRef>
              <c:f>Sheet1!$B$2:$B$5</c:f>
              <c:numCache>
                <c:formatCode>"$"#,##0</c:formatCode>
                <c:ptCount val="4"/>
                <c:pt idx="0">
                  <c:v>113845032</c:v>
                </c:pt>
                <c:pt idx="1">
                  <c:v>70211468</c:v>
                </c:pt>
                <c:pt idx="2">
                  <c:v>34871694</c:v>
                </c:pt>
              </c:numCache>
            </c:numRef>
          </c:val>
          <c:extLst>
            <c:ext xmlns:c16="http://schemas.microsoft.com/office/drawing/2014/chart" uri="{C3380CC4-5D6E-409C-BE32-E72D297353CC}">
              <c16:uniqueId val="{00000000-996B-4D50-9A06-3AEB7A015D2D}"/>
            </c:ext>
          </c:extLst>
        </c:ser>
        <c:dLbls>
          <c:showLegendKey val="0"/>
          <c:showVal val="1"/>
          <c:showCatName val="1"/>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Allocations</c:v>
                </c:pt>
              </c:strCache>
            </c:strRef>
          </c:tx>
          <c:dPt>
            <c:idx val="0"/>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B11-4AA8-8345-E1CDC5365D6E}"/>
              </c:ext>
            </c:extLst>
          </c:dPt>
          <c:dPt>
            <c:idx val="1"/>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7B11-4AA8-8345-E1CDC5365D6E}"/>
              </c:ext>
            </c:extLst>
          </c:dPt>
          <c:dPt>
            <c:idx val="2"/>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B11-4AA8-8345-E1CDC5365D6E}"/>
              </c:ext>
            </c:extLst>
          </c:dPt>
          <c:dLbls>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Resolutions</c:v>
                </c:pt>
                <c:pt idx="1">
                  <c:v>Capital and debt</c:v>
                </c:pt>
                <c:pt idx="2">
                  <c:v>Operations</c:v>
                </c:pt>
              </c:strCache>
            </c:strRef>
          </c:cat>
          <c:val>
            <c:numRef>
              <c:f>Sheet1!$B$2:$B$4</c:f>
              <c:numCache>
                <c:formatCode>"$"#,##0</c:formatCode>
                <c:ptCount val="3"/>
                <c:pt idx="0">
                  <c:v>50473872</c:v>
                </c:pt>
                <c:pt idx="1">
                  <c:v>73963048</c:v>
                </c:pt>
                <c:pt idx="2">
                  <c:v>404541164</c:v>
                </c:pt>
              </c:numCache>
            </c:numRef>
          </c:val>
          <c:extLst>
            <c:ext xmlns:c16="http://schemas.microsoft.com/office/drawing/2014/chart" uri="{C3380CC4-5D6E-409C-BE32-E72D297353CC}">
              <c16:uniqueId val="{00000000-77CC-402F-B1F3-11B6564ADC7A}"/>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Allocations</c:v>
                </c:pt>
              </c:strCache>
            </c:strRef>
          </c:tx>
          <c:dPt>
            <c:idx val="0"/>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B11-4AA8-8345-E1CDC5365D6E}"/>
              </c:ext>
            </c:extLst>
          </c:dPt>
          <c:dPt>
            <c:idx val="1"/>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7B11-4AA8-8345-E1CDC5365D6E}"/>
              </c:ext>
            </c:extLst>
          </c:dPt>
          <c:dPt>
            <c:idx val="2"/>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B11-4AA8-8345-E1CDC5365D6E}"/>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1-7B11-4AA8-8345-E1CDC5365D6E}"/>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2-7B11-4AA8-8345-E1CDC5365D6E}"/>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3-7B11-4AA8-8345-E1CDC5365D6E}"/>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lumMod val="60000"/>
                        </a:schemeClr>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4-7B11-4AA8-8345-E1CDC5365D6E}"/>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lumMod val="60000"/>
                        </a:schemeClr>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5-7B11-4AA8-8345-E1CDC5365D6E}"/>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Resolutions</c:v>
                </c:pt>
                <c:pt idx="1">
                  <c:v>Capital and debt</c:v>
                </c:pt>
                <c:pt idx="2">
                  <c:v>Operations</c:v>
                </c:pt>
              </c:strCache>
            </c:strRef>
          </c:cat>
          <c:val>
            <c:numRef>
              <c:f>Sheet1!$B$2:$B$4</c:f>
              <c:numCache>
                <c:formatCode>"$"#,##0</c:formatCode>
                <c:ptCount val="3"/>
                <c:pt idx="0">
                  <c:v>50473872</c:v>
                </c:pt>
                <c:pt idx="1">
                  <c:v>73963048</c:v>
                </c:pt>
                <c:pt idx="2">
                  <c:v>404541164</c:v>
                </c:pt>
              </c:numCache>
            </c:numRef>
          </c:val>
          <c:extLst>
            <c:ext xmlns:c16="http://schemas.microsoft.com/office/drawing/2014/chart" uri="{C3380CC4-5D6E-409C-BE32-E72D297353CC}">
              <c16:uniqueId val="{00000000-77CC-402F-B1F3-11B6564ADC7A}"/>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15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3157012919051034"/>
          <c:y val="0.1166117088917716"/>
          <c:w val="0.6721159659952104"/>
          <c:h val="0.63887532106044165"/>
        </c:manualLayout>
      </c:layout>
      <c:pie3DChart>
        <c:varyColors val="1"/>
        <c:ser>
          <c:idx val="0"/>
          <c:order val="0"/>
          <c:tx>
            <c:strRef>
              <c:f>Sheet1!$B$1</c:f>
              <c:strCache>
                <c:ptCount val="1"/>
                <c:pt idx="0">
                  <c:v>Column1</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996B-4D50-9A06-3AEB7A015D2D}"/>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996B-4D50-9A06-3AEB7A015D2D}"/>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996B-4D50-9A06-3AEB7A015D2D}"/>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F7DE-42F6-96CB-D9C6EB469BC7}"/>
              </c:ext>
            </c:extLst>
          </c:dPt>
          <c:dLbls>
            <c:dLbl>
              <c:idx val="0"/>
              <c:layout>
                <c:manualLayout>
                  <c:x val="7.7988987681406691E-2"/>
                  <c:y val="8.9713564008854926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chemeClr val="accent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43216752195592573"/>
                      <c:h val="0.37755463361093028"/>
                    </c:manualLayout>
                  </c15:layout>
                </c:ext>
                <c:ext xmlns:c16="http://schemas.microsoft.com/office/drawing/2014/chart" uri="{C3380CC4-5D6E-409C-BE32-E72D297353CC}">
                  <c16:uniqueId val="{00000002-996B-4D50-9A06-3AEB7A015D2D}"/>
                </c:ext>
              </c:extLst>
            </c:dLbl>
            <c:dLbl>
              <c:idx val="1"/>
              <c:layout>
                <c:manualLayout>
                  <c:x val="-0.39226102604006324"/>
                  <c:y val="1.3627483472588045E-7"/>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513006295284476"/>
                      <c:h val="0.22628233150052426"/>
                    </c:manualLayout>
                  </c15:layout>
                </c:ext>
                <c:ext xmlns:c16="http://schemas.microsoft.com/office/drawing/2014/chart" uri="{C3380CC4-5D6E-409C-BE32-E72D297353CC}">
                  <c16:uniqueId val="{00000003-996B-4D50-9A06-3AEB7A015D2D}"/>
                </c:ext>
              </c:extLst>
            </c:dLbl>
            <c:dLbl>
              <c:idx val="2"/>
              <c:layout>
                <c:manualLayout>
                  <c:x val="-7.3199751453022127E-2"/>
                  <c:y val="0.13162483312958495"/>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chemeClr val="accent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5826523744074181"/>
                      <c:h val="0.33492833604325761"/>
                    </c:manualLayout>
                  </c15:layout>
                </c:ext>
                <c:ext xmlns:c16="http://schemas.microsoft.com/office/drawing/2014/chart" uri="{C3380CC4-5D6E-409C-BE32-E72D297353CC}">
                  <c16:uniqueId val="{00000004-996B-4D50-9A06-3AEB7A015D2D}"/>
                </c:ext>
              </c:extLst>
            </c:dLbl>
            <c:dLbl>
              <c:idx val="3"/>
              <c:layout>
                <c:manualLayout>
                  <c:x val="6.7909037947047307E-2"/>
                  <c:y val="-0.11441318994765753"/>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4"/>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F7DE-42F6-96CB-D9C6EB469BC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Sheet1!$A$2:$A$5</c:f>
              <c:strCache>
                <c:ptCount val="2"/>
                <c:pt idx="0">
                  <c:v>Administrative Costs</c:v>
                </c:pt>
                <c:pt idx="1">
                  <c:v>Other Operations</c:v>
                </c:pt>
              </c:strCache>
            </c:strRef>
          </c:cat>
          <c:val>
            <c:numRef>
              <c:f>Sheet1!$B$2:$B$5</c:f>
              <c:numCache>
                <c:formatCode>"$"#,##0</c:formatCode>
                <c:ptCount val="4"/>
                <c:pt idx="0">
                  <c:v>2140668</c:v>
                </c:pt>
                <c:pt idx="1">
                  <c:v>9565648</c:v>
                </c:pt>
              </c:numCache>
            </c:numRef>
          </c:val>
          <c:extLst>
            <c:ext xmlns:c16="http://schemas.microsoft.com/office/drawing/2014/chart" uri="{C3380CC4-5D6E-409C-BE32-E72D297353CC}">
              <c16:uniqueId val="{00000000-996B-4D50-9A06-3AEB7A015D2D}"/>
            </c:ext>
          </c:extLst>
        </c:ser>
        <c:dLbls>
          <c:showLegendKey val="0"/>
          <c:showVal val="1"/>
          <c:showCatName val="1"/>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Allocations</c:v>
                </c:pt>
              </c:strCache>
            </c:strRef>
          </c:tx>
          <c:dPt>
            <c:idx val="0"/>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B11-4AA8-8345-E1CDC5365D6E}"/>
              </c:ext>
            </c:extLst>
          </c:dPt>
          <c:dPt>
            <c:idx val="1"/>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7B11-4AA8-8345-E1CDC5365D6E}"/>
              </c:ext>
            </c:extLst>
          </c:dPt>
          <c:dPt>
            <c:idx val="2"/>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B11-4AA8-8345-E1CDC5365D6E}"/>
              </c:ext>
            </c:extLst>
          </c:dPt>
          <c:dLbls>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Resolutions</c:v>
                </c:pt>
                <c:pt idx="1">
                  <c:v>Capital and debt</c:v>
                </c:pt>
                <c:pt idx="2">
                  <c:v>Operations</c:v>
                </c:pt>
              </c:strCache>
            </c:strRef>
          </c:cat>
          <c:val>
            <c:numRef>
              <c:f>Sheet1!$B$2:$B$4</c:f>
              <c:numCache>
                <c:formatCode>"$"#,##0</c:formatCode>
                <c:ptCount val="3"/>
                <c:pt idx="0">
                  <c:v>50473872</c:v>
                </c:pt>
                <c:pt idx="1">
                  <c:v>73963048</c:v>
                </c:pt>
                <c:pt idx="2">
                  <c:v>404541164</c:v>
                </c:pt>
              </c:numCache>
            </c:numRef>
          </c:val>
          <c:extLst>
            <c:ext xmlns:c16="http://schemas.microsoft.com/office/drawing/2014/chart" uri="{C3380CC4-5D6E-409C-BE32-E72D297353CC}">
              <c16:uniqueId val="{00000000-77CC-402F-B1F3-11B6564ADC7A}"/>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24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430102069904005"/>
          <c:y val="0.1166117088917716"/>
          <c:w val="0.62938502906202409"/>
          <c:h val="0.59720866141732287"/>
        </c:manualLayout>
      </c:layout>
      <c:pie3DChart>
        <c:varyColors val="1"/>
        <c:ser>
          <c:idx val="0"/>
          <c:order val="0"/>
          <c:tx>
            <c:strRef>
              <c:f>Sheet1!$B$1</c:f>
              <c:strCache>
                <c:ptCount val="1"/>
                <c:pt idx="0">
                  <c:v>Sources $528,978,084 </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D4C-4B2D-8404-00E2BB45AB18}"/>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D4C-4B2D-8404-00E2BB45AB18}"/>
              </c:ext>
            </c:extLst>
          </c:dPt>
          <c:dPt>
            <c:idx val="2"/>
            <c:bubble3D val="0"/>
            <c:spPr>
              <a:solidFill>
                <a:schemeClr val="bg1">
                  <a:lumMod val="5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7D4C-4B2D-8404-00E2BB45AB18}"/>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7D4C-4B2D-8404-00E2BB45AB18}"/>
              </c:ext>
            </c:extLst>
          </c:dPt>
          <c:dLbls>
            <c:dLbl>
              <c:idx val="0"/>
              <c:layout>
                <c:manualLayout>
                  <c:x val="7.5098577720207768E-2"/>
                  <c:y val="-2.8759629299779706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882593209272456"/>
                      <c:h val="0.2406206682590657"/>
                    </c:manualLayout>
                  </c15:layout>
                </c:ext>
                <c:ext xmlns:c16="http://schemas.microsoft.com/office/drawing/2014/chart" uri="{C3380CC4-5D6E-409C-BE32-E72D297353CC}">
                  <c16:uniqueId val="{00000001-7D4C-4B2D-8404-00E2BB45AB18}"/>
                </c:ext>
              </c:extLst>
            </c:dLbl>
            <c:dLbl>
              <c:idx val="1"/>
              <c:layout>
                <c:manualLayout>
                  <c:x val="-2.9188028641151956E-2"/>
                  <c:y val="1.9173202204062757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accent2"/>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5542371074651685"/>
                      <c:h val="0.19329355606790333"/>
                    </c:manualLayout>
                  </c15:layout>
                </c:ext>
                <c:ext xmlns:c16="http://schemas.microsoft.com/office/drawing/2014/chart" uri="{C3380CC4-5D6E-409C-BE32-E72D297353CC}">
                  <c16:uniqueId val="{00000003-7D4C-4B2D-8404-00E2BB45AB18}"/>
                </c:ext>
              </c:extLst>
            </c:dLbl>
            <c:dLbl>
              <c:idx val="2"/>
              <c:layout>
                <c:manualLayout>
                  <c:x val="4.4476938698365456E-2"/>
                  <c:y val="2.8759803306094133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lumMod val="5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46596220213712"/>
                      <c:h val="0.17414073482681339"/>
                    </c:manualLayout>
                  </c15:layout>
                </c:ext>
                <c:ext xmlns:c16="http://schemas.microsoft.com/office/drawing/2014/chart" uri="{C3380CC4-5D6E-409C-BE32-E72D297353CC}">
                  <c16:uniqueId val="{00000005-7D4C-4B2D-8404-00E2BB45AB18}"/>
                </c:ext>
              </c:extLst>
            </c:dLbl>
            <c:dLbl>
              <c:idx val="3"/>
              <c:layout>
                <c:manualLayout>
                  <c:x val="-5.8375838400270011E-2"/>
                  <c:y val="-4.7933005510156834E-2"/>
                </c:manualLayout>
              </c:layout>
              <c:spPr>
                <a:noFill/>
                <a:ln>
                  <a:noFill/>
                </a:ln>
                <a:effectLst/>
              </c:spPr>
              <c:txPr>
                <a:bodyPr rot="0" spcFirstLastPara="1" vertOverflow="ellipsis" vert="horz" wrap="square" lIns="38100" tIns="19050" rIns="0" bIns="19050" anchor="ctr" anchorCtr="1">
                  <a:noAutofit/>
                </a:bodyPr>
                <a:lstStyle/>
                <a:p>
                  <a:pPr>
                    <a:defRPr sz="1400" b="1" i="0" u="none" strike="noStrike" kern="1200" spc="0" baseline="0">
                      <a:solidFill>
                        <a:srgbClr val="F2B800"/>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4454223120903212"/>
                      <c:h val="0.29655634694639077"/>
                    </c:manualLayout>
                  </c15:layout>
                </c:ext>
                <c:ext xmlns:c16="http://schemas.microsoft.com/office/drawing/2014/chart" uri="{C3380CC4-5D6E-409C-BE32-E72D297353CC}">
                  <c16:uniqueId val="{00000007-7D4C-4B2D-8404-00E2BB45AB1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Sheet1!$A$2:$A$5</c:f>
              <c:strCache>
                <c:ptCount val="4"/>
                <c:pt idx="0">
                  <c:v>Enterprises</c:v>
                </c:pt>
                <c:pt idx="1">
                  <c:v>Program Unit Earned Income</c:v>
                </c:pt>
                <c:pt idx="2">
                  <c:v>Grants</c:v>
                </c:pt>
                <c:pt idx="3">
                  <c:v>Tribal Allocations</c:v>
                </c:pt>
              </c:strCache>
            </c:strRef>
          </c:cat>
          <c:val>
            <c:numRef>
              <c:f>Sheet1!$B$2:$B$5</c:f>
              <c:numCache>
                <c:formatCode>"$"#,##0</c:formatCode>
                <c:ptCount val="4"/>
                <c:pt idx="0">
                  <c:v>340678931</c:v>
                </c:pt>
                <c:pt idx="1">
                  <c:v>41496094</c:v>
                </c:pt>
                <c:pt idx="2">
                  <c:v>75272702</c:v>
                </c:pt>
                <c:pt idx="3">
                  <c:v>16886847</c:v>
                </c:pt>
              </c:numCache>
            </c:numRef>
          </c:val>
          <c:extLst>
            <c:ext xmlns:c16="http://schemas.microsoft.com/office/drawing/2014/chart" uri="{C3380CC4-5D6E-409C-BE32-E72D297353CC}">
              <c16:uniqueId val="{00000008-7D4C-4B2D-8404-00E2BB45AB18}"/>
            </c:ext>
          </c:extLst>
        </c:ser>
        <c:dLbls>
          <c:showLegendKey val="0"/>
          <c:showVal val="1"/>
          <c:showCatName val="1"/>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15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430102069904005"/>
          <c:y val="0.1166117088917716"/>
          <c:w val="0.62938502906202409"/>
          <c:h val="0.59720866141732287"/>
        </c:manualLayout>
      </c:layout>
      <c:pie3DChart>
        <c:varyColors val="1"/>
        <c:ser>
          <c:idx val="0"/>
          <c:order val="0"/>
          <c:tx>
            <c:strRef>
              <c:f>Sheet1!$B$1</c:f>
              <c:strCache>
                <c:ptCount val="1"/>
                <c:pt idx="0">
                  <c:v>Sources $528,978,084 </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1E88-47B9-9934-503959B7161C}"/>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1E88-47B9-9934-503959B7161C}"/>
              </c:ext>
            </c:extLst>
          </c:dPt>
          <c:dPt>
            <c:idx val="2"/>
            <c:bubble3D val="0"/>
            <c:spPr>
              <a:solidFill>
                <a:schemeClr val="bg1">
                  <a:lumMod val="5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1E88-47B9-9934-503959B7161C}"/>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1E88-47B9-9934-503959B7161C}"/>
              </c:ext>
            </c:extLst>
          </c:dPt>
          <c:dLbls>
            <c:dLbl>
              <c:idx val="0"/>
              <c:layout>
                <c:manualLayout>
                  <c:x val="-2.7078990804984746E-2"/>
                  <c:y val="-2.8759551689267311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882593209272456"/>
                      <c:h val="0.2406206682590657"/>
                    </c:manualLayout>
                  </c15:layout>
                </c:ext>
                <c:ext xmlns:c16="http://schemas.microsoft.com/office/drawing/2014/chart" uri="{C3380CC4-5D6E-409C-BE32-E72D297353CC}">
                  <c16:uniqueId val="{00000001-1E88-47B9-9934-503959B7161C}"/>
                </c:ext>
              </c:extLst>
            </c:dLbl>
            <c:dLbl>
              <c:idx val="1"/>
              <c:layout>
                <c:manualLayout>
                  <c:x val="7.9224133232618413E-2"/>
                  <c:y val="9.5866011020312603E-3"/>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accent2"/>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5542371074651685"/>
                      <c:h val="0.19329355606790333"/>
                    </c:manualLayout>
                  </c15:layout>
                </c:ext>
                <c:ext xmlns:c16="http://schemas.microsoft.com/office/drawing/2014/chart" uri="{C3380CC4-5D6E-409C-BE32-E72D297353CC}">
                  <c16:uniqueId val="{00000003-1E88-47B9-9934-503959B7161C}"/>
                </c:ext>
              </c:extLst>
            </c:dLbl>
            <c:dLbl>
              <c:idx val="2"/>
              <c:layout>
                <c:manualLayout>
                  <c:x val="-0.5642996617615933"/>
                  <c:y val="2.5564269605417009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lumMod val="5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324430671414072"/>
                      <c:h val="0.17414073482681339"/>
                    </c:manualLayout>
                  </c15:layout>
                </c:ext>
                <c:ext xmlns:c16="http://schemas.microsoft.com/office/drawing/2014/chart" uri="{C3380CC4-5D6E-409C-BE32-E72D297353CC}">
                  <c16:uniqueId val="{00000005-1E88-47B9-9934-503959B7161C}"/>
                </c:ext>
              </c:extLst>
            </c:dLbl>
            <c:dLbl>
              <c:idx val="3"/>
              <c:layout>
                <c:manualLayout>
                  <c:x val="-5.8375838400270011E-2"/>
                  <c:y val="-4.7933005510156834E-2"/>
                </c:manualLayout>
              </c:layout>
              <c:spPr>
                <a:noFill/>
                <a:ln>
                  <a:noFill/>
                </a:ln>
                <a:effectLst/>
              </c:spPr>
              <c:txPr>
                <a:bodyPr rot="0" spcFirstLastPara="1" vertOverflow="ellipsis" vert="horz" wrap="square" lIns="38100" tIns="19050" rIns="0" bIns="19050" anchor="ctr" anchorCtr="1">
                  <a:noAutofit/>
                </a:bodyPr>
                <a:lstStyle/>
                <a:p>
                  <a:pPr>
                    <a:defRPr sz="1400" b="1" i="0" u="none" strike="noStrike" kern="1200" spc="0" baseline="0">
                      <a:solidFill>
                        <a:srgbClr val="F2B800"/>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4454223120903212"/>
                      <c:h val="0.29655634694639077"/>
                    </c:manualLayout>
                  </c15:layout>
                </c:ext>
                <c:ext xmlns:c16="http://schemas.microsoft.com/office/drawing/2014/chart" uri="{C3380CC4-5D6E-409C-BE32-E72D297353CC}">
                  <c16:uniqueId val="{00000007-1E88-47B9-9934-503959B7161C}"/>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Sheet1!$A$2:$A$5</c:f>
              <c:strCache>
                <c:ptCount val="3"/>
                <c:pt idx="0">
                  <c:v>Resolutions</c:v>
                </c:pt>
                <c:pt idx="1">
                  <c:v>Capital and debt</c:v>
                </c:pt>
                <c:pt idx="2">
                  <c:v>Operations</c:v>
                </c:pt>
              </c:strCache>
            </c:strRef>
          </c:cat>
          <c:val>
            <c:numRef>
              <c:f>Sheet1!$B$2:$B$5</c:f>
              <c:numCache>
                <c:formatCode>"$"#,##0</c:formatCode>
                <c:ptCount val="4"/>
                <c:pt idx="0">
                  <c:v>50473872</c:v>
                </c:pt>
                <c:pt idx="1">
                  <c:v>73963048</c:v>
                </c:pt>
                <c:pt idx="2">
                  <c:v>404541164</c:v>
                </c:pt>
              </c:numCache>
            </c:numRef>
          </c:val>
          <c:extLst>
            <c:ext xmlns:c16="http://schemas.microsoft.com/office/drawing/2014/chart" uri="{C3380CC4-5D6E-409C-BE32-E72D297353CC}">
              <c16:uniqueId val="{00000008-1E88-47B9-9934-503959B7161C}"/>
            </c:ext>
          </c:extLst>
        </c:ser>
        <c:dLbls>
          <c:showLegendKey val="0"/>
          <c:showVal val="1"/>
          <c:showCatName val="1"/>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Column1</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996B-4D50-9A06-3AEB7A015D2D}"/>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996B-4D50-9A06-3AEB7A015D2D}"/>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996B-4D50-9A06-3AEB7A015D2D}"/>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996B-4D50-9A06-3AEB7A015D2D}"/>
              </c:ext>
            </c:extLst>
          </c:dPt>
          <c:dLbls>
            <c:dLbl>
              <c:idx val="0"/>
              <c:layout>
                <c:manualLayout>
                  <c:x val="-0.2881118881118882"/>
                  <c:y val="-2.4277452227490379E-2"/>
                </c:manualLayout>
              </c:layout>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2289521502119928"/>
                      <c:h val="0.16512135722154528"/>
                    </c:manualLayout>
                  </c15:layout>
                </c:ext>
                <c:ext xmlns:c16="http://schemas.microsoft.com/office/drawing/2014/chart" uri="{C3380CC4-5D6E-409C-BE32-E72D297353CC}">
                  <c16:uniqueId val="{00000002-996B-4D50-9A06-3AEB7A015D2D}"/>
                </c:ext>
              </c:extLst>
            </c:dLbl>
            <c:dLbl>
              <c:idx val="1"/>
              <c:layout>
                <c:manualLayout>
                  <c:x val="-3.0542925724461913E-4"/>
                  <c:y val="-7.0813580094070502E-2"/>
                </c:manualLayout>
              </c:layout>
              <c:spPr>
                <a:noFill/>
                <a:ln>
                  <a:noFill/>
                </a:ln>
                <a:effectLst/>
              </c:spPr>
              <c:txPr>
                <a:bodyPr rot="0" spcFirstLastPara="1" vertOverflow="ellipsis" vert="horz" wrap="square" lIns="0" tIns="19050" rIns="0" bIns="19050" anchor="ctr" anchorCtr="1">
                  <a:noAutofit/>
                </a:bodyPr>
                <a:lstStyle/>
                <a:p>
                  <a:pPr>
                    <a:defRPr sz="1330" b="1" i="0" u="none" strike="noStrike" kern="1200" spc="0" baseline="0">
                      <a:solidFill>
                        <a:schemeClr val="accent2"/>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3652628283849839"/>
                      <c:h val="0.26838432585956079"/>
                    </c:manualLayout>
                  </c15:layout>
                </c:ext>
                <c:ext xmlns:c16="http://schemas.microsoft.com/office/drawing/2014/chart" uri="{C3380CC4-5D6E-409C-BE32-E72D297353CC}">
                  <c16:uniqueId val="{00000003-996B-4D50-9A06-3AEB7A015D2D}"/>
                </c:ext>
              </c:extLst>
            </c:dLbl>
            <c:dLbl>
              <c:idx val="2"/>
              <c:layout>
                <c:manualLayout>
                  <c:x val="0.65870451973319832"/>
                  <c:y val="8.27164199782945E-2"/>
                </c:manualLayout>
              </c:layout>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bg1">
                          <a:lumMod val="50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0700883719810251"/>
                      <c:h val="0.16165300451813025"/>
                    </c:manualLayout>
                  </c15:layout>
                </c:ext>
                <c:ext xmlns:c16="http://schemas.microsoft.com/office/drawing/2014/chart" uri="{C3380CC4-5D6E-409C-BE32-E72D297353CC}">
                  <c16:uniqueId val="{00000004-996B-4D50-9A06-3AEB7A015D2D}"/>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96B-4D50-9A06-3AEB7A015D2D}"/>
                </c:ext>
              </c:extLst>
            </c:dLbl>
            <c:spPr>
              <a:noFill/>
              <a:ln>
                <a:noFill/>
              </a:ln>
              <a:effectLst/>
            </c:spPr>
            <c:dLblPos val="outEnd"/>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Sheet1!$A$2:$A$5</c:f>
              <c:strCache>
                <c:ptCount val="3"/>
                <c:pt idx="0">
                  <c:v>Resolutions</c:v>
                </c:pt>
                <c:pt idx="1">
                  <c:v>Capital and debt</c:v>
                </c:pt>
                <c:pt idx="2">
                  <c:v>Operations</c:v>
                </c:pt>
              </c:strCache>
            </c:strRef>
          </c:cat>
          <c:val>
            <c:numRef>
              <c:f>Sheet1!$B$2:$B$5</c:f>
              <c:numCache>
                <c:formatCode>"$"#,##0</c:formatCode>
                <c:ptCount val="4"/>
                <c:pt idx="0">
                  <c:v>50473872</c:v>
                </c:pt>
                <c:pt idx="1">
                  <c:v>73963048</c:v>
                </c:pt>
                <c:pt idx="2">
                  <c:v>404541164</c:v>
                </c:pt>
              </c:numCache>
            </c:numRef>
          </c:val>
          <c:extLst>
            <c:ext xmlns:c16="http://schemas.microsoft.com/office/drawing/2014/chart" uri="{C3380CC4-5D6E-409C-BE32-E72D297353CC}">
              <c16:uniqueId val="{00000000-996B-4D50-9A06-3AEB7A015D2D}"/>
            </c:ext>
          </c:extLst>
        </c:ser>
        <c:dLbls>
          <c:dLblPos val="outEnd"/>
          <c:showLegendKey val="0"/>
          <c:showVal val="0"/>
          <c:showCatName val="1"/>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Allocations</c:v>
                </c:pt>
              </c:strCache>
            </c:strRef>
          </c:tx>
          <c:dPt>
            <c:idx val="0"/>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B11-4AA8-8345-E1CDC5365D6E}"/>
              </c:ext>
            </c:extLst>
          </c:dPt>
          <c:dPt>
            <c:idx val="1"/>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7B11-4AA8-8345-E1CDC5365D6E}"/>
              </c:ext>
            </c:extLst>
          </c:dPt>
          <c:dPt>
            <c:idx val="2"/>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B11-4AA8-8345-E1CDC5365D6E}"/>
              </c:ext>
            </c:extLst>
          </c:dPt>
          <c:dLbls>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Resolutions</c:v>
                </c:pt>
                <c:pt idx="1">
                  <c:v>Capital and debt</c:v>
                </c:pt>
                <c:pt idx="2">
                  <c:v>Operations</c:v>
                </c:pt>
              </c:strCache>
            </c:strRef>
          </c:cat>
          <c:val>
            <c:numRef>
              <c:f>Sheet1!$B$2:$B$4</c:f>
              <c:numCache>
                <c:formatCode>"$"#,##0</c:formatCode>
                <c:ptCount val="3"/>
                <c:pt idx="0">
                  <c:v>50473872</c:v>
                </c:pt>
                <c:pt idx="1">
                  <c:v>73963048</c:v>
                </c:pt>
                <c:pt idx="2">
                  <c:v>404541164</c:v>
                </c:pt>
              </c:numCache>
            </c:numRef>
          </c:val>
          <c:extLst>
            <c:ext xmlns:c16="http://schemas.microsoft.com/office/drawing/2014/chart" uri="{C3380CC4-5D6E-409C-BE32-E72D297353CC}">
              <c16:uniqueId val="{00000000-77CC-402F-B1F3-11B6564ADC7A}"/>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Column1</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996B-4D50-9A06-3AEB7A015D2D}"/>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996B-4D50-9A06-3AEB7A015D2D}"/>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996B-4D50-9A06-3AEB7A015D2D}"/>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996B-4D50-9A06-3AEB7A015D2D}"/>
              </c:ext>
            </c:extLst>
          </c:dPt>
          <c:dLbls>
            <c:dLbl>
              <c:idx val="0"/>
              <c:layout>
                <c:manualLayout>
                  <c:x val="-0.2881118881118882"/>
                  <c:y val="-2.4277452227490379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2289521502119928"/>
                      <c:h val="0.16512135722154528"/>
                    </c:manualLayout>
                  </c15:layout>
                </c:ext>
                <c:ext xmlns:c16="http://schemas.microsoft.com/office/drawing/2014/chart" uri="{C3380CC4-5D6E-409C-BE32-E72D297353CC}">
                  <c16:uniqueId val="{00000002-996B-4D50-9A06-3AEB7A015D2D}"/>
                </c:ext>
              </c:extLst>
            </c:dLbl>
            <c:dLbl>
              <c:idx val="1"/>
              <c:layout>
                <c:manualLayout>
                  <c:x val="-1.5672180885646118E-3"/>
                  <c:y val="-8.8408956211851811E-2"/>
                </c:manualLayout>
              </c:layout>
              <c:spPr>
                <a:noFill/>
                <a:ln>
                  <a:noFill/>
                </a:ln>
                <a:effectLst/>
              </c:spPr>
              <c:txPr>
                <a:bodyPr rot="0" spcFirstLastPara="1" vertOverflow="ellipsis" vert="horz" wrap="square" lIns="0" tIns="0" rIns="0" bIns="0" anchor="ctr" anchorCtr="1">
                  <a:noAutofit/>
                </a:bodyPr>
                <a:lstStyle/>
                <a:p>
                  <a:pPr>
                    <a:defRPr sz="1400" b="1" i="0" u="none" strike="noStrike" kern="1200" spc="0" baseline="0">
                      <a:solidFill>
                        <a:schemeClr val="accent2"/>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4011871222519204"/>
                      <c:h val="0.30357494169533794"/>
                    </c:manualLayout>
                  </c15:layout>
                </c:ext>
                <c:ext xmlns:c16="http://schemas.microsoft.com/office/drawing/2014/chart" uri="{C3380CC4-5D6E-409C-BE32-E72D297353CC}">
                  <c16:uniqueId val="{00000003-996B-4D50-9A06-3AEB7A015D2D}"/>
                </c:ext>
              </c:extLst>
            </c:dLbl>
            <c:dLbl>
              <c:idx val="2"/>
              <c:layout>
                <c:manualLayout>
                  <c:x val="0.65870451973319832"/>
                  <c:y val="8.27164199782945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bg1">
                          <a:lumMod val="50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0700883719810251"/>
                      <c:h val="0.16165300451813025"/>
                    </c:manualLayout>
                  </c15:layout>
                </c:ext>
                <c:ext xmlns:c16="http://schemas.microsoft.com/office/drawing/2014/chart" uri="{C3380CC4-5D6E-409C-BE32-E72D297353CC}">
                  <c16:uniqueId val="{00000004-996B-4D50-9A06-3AEB7A015D2D}"/>
                </c:ext>
              </c:extLst>
            </c:dLbl>
            <c:dLbl>
              <c:idx val="3"/>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96B-4D50-9A06-3AEB7A015D2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Sheet1!$A$2:$A$5</c:f>
              <c:strCache>
                <c:ptCount val="3"/>
                <c:pt idx="0">
                  <c:v>Resolutions</c:v>
                </c:pt>
                <c:pt idx="1">
                  <c:v>Capital and debt</c:v>
                </c:pt>
                <c:pt idx="2">
                  <c:v>Operations</c:v>
                </c:pt>
              </c:strCache>
            </c:strRef>
          </c:cat>
          <c:val>
            <c:numRef>
              <c:f>Sheet1!$B$2:$B$5</c:f>
              <c:numCache>
                <c:formatCode>"$"#,##0</c:formatCode>
                <c:ptCount val="4"/>
                <c:pt idx="0">
                  <c:v>50473872</c:v>
                </c:pt>
                <c:pt idx="1">
                  <c:v>73963048</c:v>
                </c:pt>
                <c:pt idx="2">
                  <c:v>404541164</c:v>
                </c:pt>
              </c:numCache>
            </c:numRef>
          </c:val>
          <c:extLst>
            <c:ext xmlns:c16="http://schemas.microsoft.com/office/drawing/2014/chart" uri="{C3380CC4-5D6E-409C-BE32-E72D297353CC}">
              <c16:uniqueId val="{00000000-996B-4D50-9A06-3AEB7A015D2D}"/>
            </c:ext>
          </c:extLst>
        </c:ser>
        <c:dLbls>
          <c:dLblPos val="outEnd"/>
          <c:showLegendKey val="0"/>
          <c:showVal val="0"/>
          <c:showCatName val="1"/>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Allocations</c:v>
                </c:pt>
              </c:strCache>
            </c:strRef>
          </c:tx>
          <c:dPt>
            <c:idx val="0"/>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B11-4AA8-8345-E1CDC5365D6E}"/>
              </c:ext>
            </c:extLst>
          </c:dPt>
          <c:dPt>
            <c:idx val="1"/>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7B11-4AA8-8345-E1CDC5365D6E}"/>
              </c:ext>
            </c:extLst>
          </c:dPt>
          <c:dPt>
            <c:idx val="2"/>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B11-4AA8-8345-E1CDC5365D6E}"/>
              </c:ext>
            </c:extLst>
          </c:dPt>
          <c:dLbls>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Resolutions</c:v>
                </c:pt>
                <c:pt idx="1">
                  <c:v>Capital and debt</c:v>
                </c:pt>
                <c:pt idx="2">
                  <c:v>Operations</c:v>
                </c:pt>
              </c:strCache>
            </c:strRef>
          </c:cat>
          <c:val>
            <c:numRef>
              <c:f>Sheet1!$B$2:$B$4</c:f>
              <c:numCache>
                <c:formatCode>"$"#,##0</c:formatCode>
                <c:ptCount val="3"/>
                <c:pt idx="0">
                  <c:v>50473872</c:v>
                </c:pt>
                <c:pt idx="1">
                  <c:v>73963048</c:v>
                </c:pt>
                <c:pt idx="2">
                  <c:v>404541164</c:v>
                </c:pt>
              </c:numCache>
            </c:numRef>
          </c:val>
          <c:extLst>
            <c:ext xmlns:c16="http://schemas.microsoft.com/office/drawing/2014/chart" uri="{C3380CC4-5D6E-409C-BE32-E72D297353CC}">
              <c16:uniqueId val="{00000000-77CC-402F-B1F3-11B6564ADC7A}"/>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Sources</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77CC-402F-B1F3-11B6564ADC7A}"/>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7CC-402F-B1F3-11B6564ADC7A}"/>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77CC-402F-B1F3-11B6564ADC7A}"/>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77CC-402F-B1F3-11B6564ADC7A}"/>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6-77CC-402F-B1F3-11B6564ADC7A}"/>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2-77CC-402F-B1F3-11B6564ADC7A}"/>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3-77CC-402F-B1F3-11B6564ADC7A}"/>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4-77CC-402F-B1F3-11B6564ADC7A}"/>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5-77CC-402F-B1F3-11B6564ADC7A}"/>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6-77CC-402F-B1F3-11B6564ADC7A}"/>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Tribal Enterprises</c:v>
                </c:pt>
                <c:pt idx="1">
                  <c:v>Program Unit Earned Income</c:v>
                </c:pt>
                <c:pt idx="2">
                  <c:v>Grants</c:v>
                </c:pt>
                <c:pt idx="3">
                  <c:v>Tribal allocations</c:v>
                </c:pt>
                <c:pt idx="4">
                  <c:v>Other sources</c:v>
                </c:pt>
              </c:strCache>
            </c:strRef>
          </c:cat>
          <c:val>
            <c:numRef>
              <c:f>Sheet1!$B$2:$B$6</c:f>
              <c:numCache>
                <c:formatCode>General</c:formatCode>
                <c:ptCount val="5"/>
                <c:pt idx="0">
                  <c:v>340678931</c:v>
                </c:pt>
                <c:pt idx="1">
                  <c:v>41496094</c:v>
                </c:pt>
                <c:pt idx="2">
                  <c:v>75272702</c:v>
                </c:pt>
                <c:pt idx="3">
                  <c:v>16886847</c:v>
                </c:pt>
                <c:pt idx="4">
                  <c:v>54643510</c:v>
                </c:pt>
              </c:numCache>
            </c:numRef>
          </c:val>
          <c:extLst>
            <c:ext xmlns:c16="http://schemas.microsoft.com/office/drawing/2014/chart" uri="{C3380CC4-5D6E-409C-BE32-E72D297353CC}">
              <c16:uniqueId val="{00000000-77CC-402F-B1F3-11B6564ADC7A}"/>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17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3157012919051034"/>
          <c:y val="0.1166117088917716"/>
          <c:w val="0.6721159659952104"/>
          <c:h val="0.63887532106044165"/>
        </c:manualLayout>
      </c:layout>
      <c:pie3DChart>
        <c:varyColors val="1"/>
        <c:ser>
          <c:idx val="0"/>
          <c:order val="0"/>
          <c:tx>
            <c:strRef>
              <c:f>Sheet1!$B$1</c:f>
              <c:strCache>
                <c:ptCount val="1"/>
                <c:pt idx="0">
                  <c:v>Column1</c:v>
                </c:pt>
              </c:strCache>
            </c:strRef>
          </c:tx>
          <c:dPt>
            <c:idx val="0"/>
            <c:bubble3D val="0"/>
            <c:explosion val="2"/>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996B-4D50-9A06-3AEB7A015D2D}"/>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996B-4D50-9A06-3AEB7A015D2D}"/>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996B-4D50-9A06-3AEB7A015D2D}"/>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996B-4D50-9A06-3AEB7A015D2D}"/>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A-DEFC-44A8-91DC-73A2DE3F5884}"/>
              </c:ext>
            </c:extLst>
          </c:dPt>
          <c:dLbls>
            <c:dLbl>
              <c:idx val="0"/>
              <c:layout>
                <c:manualLayout>
                  <c:x val="-3.6673695042613648E-2"/>
                  <c:y val="0.14597043189482259"/>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accent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745413034560609"/>
                      <c:h val="0.37755468437400624"/>
                    </c:manualLayout>
                  </c15:layout>
                </c:ext>
                <c:ext xmlns:c16="http://schemas.microsoft.com/office/drawing/2014/chart" uri="{C3380CC4-5D6E-409C-BE32-E72D297353CC}">
                  <c16:uniqueId val="{00000002-996B-4D50-9A06-3AEB7A015D2D}"/>
                </c:ext>
              </c:extLst>
            </c:dLbl>
            <c:dLbl>
              <c:idx val="1"/>
              <c:layout>
                <c:manualLayout>
                  <c:x val="-5.0575810709315973E-2"/>
                  <c:y val="-0.134138717994981"/>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2"/>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996B-4D50-9A06-3AEB7A015D2D}"/>
                </c:ext>
              </c:extLst>
            </c:dLbl>
            <c:dLbl>
              <c:idx val="2"/>
              <c:layout>
                <c:manualLayout>
                  <c:x val="7.527972453641979E-2"/>
                  <c:y val="3.8868577607503216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lumMod val="50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996B-4D50-9A06-3AEB7A015D2D}"/>
                </c:ext>
              </c:extLst>
            </c:dLbl>
            <c:dLbl>
              <c:idx val="3"/>
              <c:layout>
                <c:manualLayout>
                  <c:x val="6.680812634135283E-2"/>
                  <c:y val="0.22747851891785467"/>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rgbClr val="F2B800"/>
                        </a:solidFill>
                        <a:latin typeface="+mn-lt"/>
                        <a:ea typeface="+mn-ea"/>
                        <a:cs typeface="+mn-cs"/>
                      </a:defRPr>
                    </a:pPr>
                    <a:fld id="{0C170498-022C-4052-BDC5-789B8258F0D6}" type="CATEGORYNAME">
                      <a:rPr lang="en-US">
                        <a:solidFill>
                          <a:srgbClr val="F2B800"/>
                        </a:solidFill>
                      </a:rPr>
                      <a:pPr>
                        <a:defRPr sz="1400">
                          <a:solidFill>
                            <a:srgbClr val="F2B800"/>
                          </a:solidFill>
                        </a:defRPr>
                      </a:pPr>
                      <a:t>[CATEGORY NAME]</a:t>
                    </a:fld>
                    <a:r>
                      <a:rPr lang="en-US" baseline="0" dirty="0">
                        <a:solidFill>
                          <a:srgbClr val="F2B800"/>
                        </a:solidFill>
                      </a:rPr>
                      <a:t>
</a:t>
                    </a:r>
                    <a:fld id="{15C1D992-8B21-4939-B528-E7F5F1961E51}" type="VALUE">
                      <a:rPr lang="en-US" baseline="0">
                        <a:solidFill>
                          <a:srgbClr val="F2B800"/>
                        </a:solidFill>
                      </a:rPr>
                      <a:pPr>
                        <a:defRPr sz="1400">
                          <a:solidFill>
                            <a:srgbClr val="F2B800"/>
                          </a:solidFill>
                        </a:defRPr>
                      </a:pPr>
                      <a:t>[VALUE]</a:t>
                    </a:fld>
                    <a:endParaRPr lang="en-US" baseline="0" dirty="0">
                      <a:solidFill>
                        <a:srgbClr val="F2B800"/>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rgbClr val="F2B800"/>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996B-4D50-9A06-3AEB7A015D2D}"/>
                </c:ext>
              </c:extLst>
            </c:dLbl>
            <c:dLbl>
              <c:idx val="4"/>
              <c:layout>
                <c:manualLayout>
                  <c:x val="-9.6572470492458564E-3"/>
                  <c:y val="0.12455347701774974"/>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5"/>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A-DEFC-44A8-91DC-73A2DE3F588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Sheet1!$A$2:$A$6</c:f>
              <c:strCache>
                <c:ptCount val="5"/>
                <c:pt idx="0">
                  <c:v>Tribal Contribution</c:v>
                </c:pt>
                <c:pt idx="1">
                  <c:v>Grants</c:v>
                </c:pt>
                <c:pt idx="2">
                  <c:v>Other</c:v>
                </c:pt>
                <c:pt idx="3">
                  <c:v>External Sales</c:v>
                </c:pt>
                <c:pt idx="4">
                  <c:v>Indirect Cost</c:v>
                </c:pt>
              </c:strCache>
            </c:strRef>
          </c:cat>
          <c:val>
            <c:numRef>
              <c:f>Sheet1!$B$2:$B$6</c:f>
              <c:numCache>
                <c:formatCode>"$"#,##0</c:formatCode>
                <c:ptCount val="5"/>
                <c:pt idx="0">
                  <c:v>17857803</c:v>
                </c:pt>
                <c:pt idx="1">
                  <c:v>561347</c:v>
                </c:pt>
                <c:pt idx="2">
                  <c:v>55000</c:v>
                </c:pt>
                <c:pt idx="3">
                  <c:v>247100</c:v>
                </c:pt>
                <c:pt idx="4">
                  <c:v>6430288</c:v>
                </c:pt>
              </c:numCache>
            </c:numRef>
          </c:val>
          <c:extLst>
            <c:ext xmlns:c16="http://schemas.microsoft.com/office/drawing/2014/chart" uri="{C3380CC4-5D6E-409C-BE32-E72D297353CC}">
              <c16:uniqueId val="{00000000-996B-4D50-9A06-3AEB7A015D2D}"/>
            </c:ext>
          </c:extLst>
        </c:ser>
        <c:dLbls>
          <c:showLegendKey val="0"/>
          <c:showVal val="1"/>
          <c:showCatName val="1"/>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Allocations</c:v>
                </c:pt>
              </c:strCache>
            </c:strRef>
          </c:tx>
          <c:dPt>
            <c:idx val="0"/>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B11-4AA8-8345-E1CDC5365D6E}"/>
              </c:ext>
            </c:extLst>
          </c:dPt>
          <c:dPt>
            <c:idx val="1"/>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7B11-4AA8-8345-E1CDC5365D6E}"/>
              </c:ext>
            </c:extLst>
          </c:dPt>
          <c:dPt>
            <c:idx val="2"/>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B11-4AA8-8345-E1CDC5365D6E}"/>
              </c:ext>
            </c:extLst>
          </c:dPt>
          <c:dLbls>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Resolutions</c:v>
                </c:pt>
                <c:pt idx="1">
                  <c:v>Capital and debt</c:v>
                </c:pt>
                <c:pt idx="2">
                  <c:v>Operations</c:v>
                </c:pt>
              </c:strCache>
            </c:strRef>
          </c:cat>
          <c:val>
            <c:numRef>
              <c:f>Sheet1!$B$2:$B$4</c:f>
              <c:numCache>
                <c:formatCode>"$"#,##0</c:formatCode>
                <c:ptCount val="3"/>
                <c:pt idx="0">
                  <c:v>50473872</c:v>
                </c:pt>
                <c:pt idx="1">
                  <c:v>73963048</c:v>
                </c:pt>
                <c:pt idx="2">
                  <c:v>404541164</c:v>
                </c:pt>
              </c:numCache>
            </c:numRef>
          </c:val>
          <c:extLst>
            <c:ext xmlns:c16="http://schemas.microsoft.com/office/drawing/2014/chart" uri="{C3380CC4-5D6E-409C-BE32-E72D297353CC}">
              <c16:uniqueId val="{00000000-77CC-402F-B1F3-11B6564ADC7A}"/>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57B3D6D-66DE-48AD-913D-8C0777C0D5A4}" type="datetimeFigureOut">
              <a:rPr lang="en-US" smtClean="0"/>
              <a:t>9/18/2023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0B11F58-0E67-4CF2-A677-350020B07748}" type="slidenum">
              <a:rPr lang="en-US" smtClean="0"/>
              <a:t>‹#›</a:t>
            </a:fld>
            <a:endParaRPr lang="en-US" dirty="0"/>
          </a:p>
        </p:txBody>
      </p:sp>
    </p:spTree>
    <p:extLst>
      <p:ext uri="{BB962C8B-B14F-4D97-AF65-F5344CB8AC3E}">
        <p14:creationId xmlns:p14="http://schemas.microsoft.com/office/powerpoint/2010/main" val="3235376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B11F58-0E67-4CF2-A677-350020B07748}" type="slidenum">
              <a:rPr lang="en-US" smtClean="0"/>
              <a:t>1</a:t>
            </a:fld>
            <a:endParaRPr lang="en-US" dirty="0"/>
          </a:p>
        </p:txBody>
      </p:sp>
    </p:spTree>
    <p:extLst>
      <p:ext uri="{BB962C8B-B14F-4D97-AF65-F5344CB8AC3E}">
        <p14:creationId xmlns:p14="http://schemas.microsoft.com/office/powerpoint/2010/main" val="3056183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Resolutions include the activities specifically directed by GTC</a:t>
            </a:r>
          </a:p>
          <a:p>
            <a:r>
              <a:rPr lang="en-US" dirty="0"/>
              <a:t>Capital and debt is only our capital expenditures, we have no debt.  These items include;</a:t>
            </a:r>
          </a:p>
          <a:p>
            <a:pPr marL="174708" indent="-174708">
              <a:buFont typeface="Arial" panose="020B0604020202020204" pitchFamily="34" charset="0"/>
              <a:buChar char="•"/>
            </a:pPr>
            <a:r>
              <a:rPr lang="en-US" dirty="0"/>
              <a:t>Gaming capital equipment.  This is the amount specifically requested by gaming to reinvest in our equipment.</a:t>
            </a:r>
          </a:p>
          <a:p>
            <a:pPr marL="174708" indent="-174708">
              <a:buFont typeface="Arial" panose="020B0604020202020204" pitchFamily="34" charset="0"/>
              <a:buChar char="•"/>
            </a:pPr>
            <a:r>
              <a:rPr lang="en-US" dirty="0"/>
              <a:t>The Permanent Executive Contingency Fund is required to be set at a minimum of 1% according to the Budget and Finances Law. This fund is to be used by the Nation to prevent default on debt and to sustain operations during times of extreme financial distress. </a:t>
            </a:r>
          </a:p>
          <a:p>
            <a:pPr marL="174708" indent="-174708">
              <a:buFont typeface="Arial" panose="020B0604020202020204" pitchFamily="34" charset="0"/>
              <a:buChar char="•"/>
            </a:pPr>
            <a:r>
              <a:rPr lang="en-US" dirty="0"/>
              <a:t>Endowment are created according to the Oneida Endowments Law and contributions are set forth in the resolution.</a:t>
            </a:r>
          </a:p>
          <a:p>
            <a:pPr marL="174708" indent="-174708">
              <a:buFont typeface="Arial" panose="020B0604020202020204" pitchFamily="34" charset="0"/>
              <a:buChar char="•"/>
            </a:pPr>
            <a:r>
              <a:rPr lang="en-US" dirty="0"/>
              <a:t>Operational equipment is based on a list of equipment needs from the organization.</a:t>
            </a:r>
          </a:p>
          <a:p>
            <a:pPr marL="174708" indent="-174708">
              <a:buFont typeface="Arial" panose="020B0604020202020204" pitchFamily="34" charset="0"/>
              <a:buChar char="•"/>
            </a:pPr>
            <a:r>
              <a:rPr lang="en-US" dirty="0"/>
              <a:t>Building and maintenance set aside is </a:t>
            </a:r>
          </a:p>
          <a:p>
            <a:endParaRPr lang="en-US" dirty="0"/>
          </a:p>
        </p:txBody>
      </p:sp>
      <p:sp>
        <p:nvSpPr>
          <p:cNvPr id="4" name="Slide Number Placeholder 3"/>
          <p:cNvSpPr>
            <a:spLocks noGrp="1"/>
          </p:cNvSpPr>
          <p:nvPr>
            <p:ph type="sldNum" sz="quarter" idx="5"/>
          </p:nvPr>
        </p:nvSpPr>
        <p:spPr/>
        <p:txBody>
          <a:bodyPr/>
          <a:lstStyle/>
          <a:p>
            <a:fld id="{F0B11F58-0E67-4CF2-A677-350020B07748}" type="slidenum">
              <a:rPr lang="en-US" smtClean="0"/>
              <a:t>10</a:t>
            </a:fld>
            <a:endParaRPr lang="en-US" dirty="0"/>
          </a:p>
        </p:txBody>
      </p:sp>
      <p:graphicFrame>
        <p:nvGraphicFramePr>
          <p:cNvPr id="7" name="Chart 6">
            <a:extLst>
              <a:ext uri="{FF2B5EF4-FFF2-40B4-BE49-F238E27FC236}">
                <a16:creationId xmlns:a16="http://schemas.microsoft.com/office/drawing/2014/main" id="{BDDB8FCF-8024-4C82-B725-0D3E6A3CA003}"/>
              </a:ext>
            </a:extLst>
          </p:cNvPr>
          <p:cNvGraphicFramePr/>
          <p:nvPr>
            <p:extLst>
              <p:ext uri="{D42A27DB-BD31-4B8C-83A1-F6EECF244321}">
                <p14:modId xmlns:p14="http://schemas.microsoft.com/office/powerpoint/2010/main" val="3411570999"/>
              </p:ext>
            </p:extLst>
          </p:nvPr>
        </p:nvGraphicFramePr>
        <p:xfrm>
          <a:off x="988213" y="1375093"/>
          <a:ext cx="4673600" cy="3098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65589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Resolutions include the activities specifically directed by GTC</a:t>
            </a:r>
          </a:p>
          <a:p>
            <a:r>
              <a:rPr lang="en-US" dirty="0"/>
              <a:t>Capital and debt is only our capital expenditures, we have no debt.  These items include;</a:t>
            </a:r>
          </a:p>
          <a:p>
            <a:pPr marL="174708" indent="-174708">
              <a:buFont typeface="Arial" panose="020B0604020202020204" pitchFamily="34" charset="0"/>
              <a:buChar char="•"/>
            </a:pPr>
            <a:r>
              <a:rPr lang="en-US" dirty="0"/>
              <a:t>Gaming capital equipment.  This is the amount specifically requested by gaming to reinvest in our equipment.</a:t>
            </a:r>
          </a:p>
          <a:p>
            <a:pPr marL="174708" indent="-174708">
              <a:buFont typeface="Arial" panose="020B0604020202020204" pitchFamily="34" charset="0"/>
              <a:buChar char="•"/>
            </a:pPr>
            <a:r>
              <a:rPr lang="en-US" dirty="0"/>
              <a:t>The Permanent Executive Contingency Fund is required to be set at a minimum of 1% according to the Budget and Finances Law. This fund is to be used by the Nation to prevent default on debt and to sustain operations during times of extreme financial distress. </a:t>
            </a:r>
          </a:p>
          <a:p>
            <a:pPr marL="174708" indent="-174708">
              <a:buFont typeface="Arial" panose="020B0604020202020204" pitchFamily="34" charset="0"/>
              <a:buChar char="•"/>
            </a:pPr>
            <a:r>
              <a:rPr lang="en-US" dirty="0"/>
              <a:t>Endowment are created according to the Oneida Endowments Law and contributions are set forth in the resolution.</a:t>
            </a:r>
          </a:p>
          <a:p>
            <a:pPr marL="174708" indent="-174708">
              <a:buFont typeface="Arial" panose="020B0604020202020204" pitchFamily="34" charset="0"/>
              <a:buChar char="•"/>
            </a:pPr>
            <a:r>
              <a:rPr lang="en-US" dirty="0"/>
              <a:t>Operational equipment is based on a list of equipment needs from the organization.</a:t>
            </a:r>
          </a:p>
          <a:p>
            <a:pPr marL="174708" indent="-174708">
              <a:buFont typeface="Arial" panose="020B0604020202020204" pitchFamily="34" charset="0"/>
              <a:buChar char="•"/>
            </a:pPr>
            <a:r>
              <a:rPr lang="en-US" dirty="0"/>
              <a:t>Building and maintenance set aside is </a:t>
            </a:r>
          </a:p>
          <a:p>
            <a:endParaRPr lang="en-US" dirty="0"/>
          </a:p>
        </p:txBody>
      </p:sp>
      <p:sp>
        <p:nvSpPr>
          <p:cNvPr id="4" name="Slide Number Placeholder 3"/>
          <p:cNvSpPr>
            <a:spLocks noGrp="1"/>
          </p:cNvSpPr>
          <p:nvPr>
            <p:ph type="sldNum" sz="quarter" idx="5"/>
          </p:nvPr>
        </p:nvSpPr>
        <p:spPr/>
        <p:txBody>
          <a:bodyPr/>
          <a:lstStyle/>
          <a:p>
            <a:fld id="{F0B11F58-0E67-4CF2-A677-350020B07748}" type="slidenum">
              <a:rPr lang="en-US" smtClean="0"/>
              <a:t>11</a:t>
            </a:fld>
            <a:endParaRPr lang="en-US" dirty="0"/>
          </a:p>
        </p:txBody>
      </p:sp>
      <p:graphicFrame>
        <p:nvGraphicFramePr>
          <p:cNvPr id="7" name="Chart 6">
            <a:extLst>
              <a:ext uri="{FF2B5EF4-FFF2-40B4-BE49-F238E27FC236}">
                <a16:creationId xmlns:a16="http://schemas.microsoft.com/office/drawing/2014/main" id="{BDDB8FCF-8024-4C82-B725-0D3E6A3CA003}"/>
              </a:ext>
            </a:extLst>
          </p:cNvPr>
          <p:cNvGraphicFramePr/>
          <p:nvPr>
            <p:extLst>
              <p:ext uri="{D42A27DB-BD31-4B8C-83A1-F6EECF244321}">
                <p14:modId xmlns:p14="http://schemas.microsoft.com/office/powerpoint/2010/main" val="3411570999"/>
              </p:ext>
            </p:extLst>
          </p:nvPr>
        </p:nvGraphicFramePr>
        <p:xfrm>
          <a:off x="988213" y="1375093"/>
          <a:ext cx="4673600" cy="3098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00519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Resolutions include the activities specifically directed by GTC</a:t>
            </a:r>
          </a:p>
          <a:p>
            <a:r>
              <a:rPr lang="en-US" dirty="0"/>
              <a:t>Capital and debt is only our capital expenditures, we have no debt.  These items include;</a:t>
            </a:r>
          </a:p>
          <a:p>
            <a:pPr marL="174708" indent="-174708">
              <a:buFont typeface="Arial" panose="020B0604020202020204" pitchFamily="34" charset="0"/>
              <a:buChar char="•"/>
            </a:pPr>
            <a:r>
              <a:rPr lang="en-US" dirty="0"/>
              <a:t>Gaming capital equipment.  This is the amount specifically requested by gaming to reinvest in our equipment.</a:t>
            </a:r>
          </a:p>
          <a:p>
            <a:pPr marL="174708" indent="-174708">
              <a:buFont typeface="Arial" panose="020B0604020202020204" pitchFamily="34" charset="0"/>
              <a:buChar char="•"/>
            </a:pPr>
            <a:r>
              <a:rPr lang="en-US" dirty="0"/>
              <a:t>The Permanent Executive Contingency Fund is required to be set at a minimum of 1% according to the Budget and Finances Law. This fund is to be used by the Nation to prevent default on debt and to sustain operations during times of extreme financial distress. </a:t>
            </a:r>
          </a:p>
          <a:p>
            <a:pPr marL="174708" indent="-174708">
              <a:buFont typeface="Arial" panose="020B0604020202020204" pitchFamily="34" charset="0"/>
              <a:buChar char="•"/>
            </a:pPr>
            <a:r>
              <a:rPr lang="en-US" dirty="0"/>
              <a:t>Endowment are created according to the Oneida Endowments Law and contributions are set forth in the resolution.</a:t>
            </a:r>
          </a:p>
          <a:p>
            <a:pPr marL="174708" indent="-174708">
              <a:buFont typeface="Arial" panose="020B0604020202020204" pitchFamily="34" charset="0"/>
              <a:buChar char="•"/>
            </a:pPr>
            <a:r>
              <a:rPr lang="en-US" dirty="0"/>
              <a:t>Operational equipment is based on a list of equipment needs from the organization.</a:t>
            </a:r>
          </a:p>
          <a:p>
            <a:pPr marL="174708" indent="-174708">
              <a:buFont typeface="Arial" panose="020B0604020202020204" pitchFamily="34" charset="0"/>
              <a:buChar char="•"/>
            </a:pPr>
            <a:r>
              <a:rPr lang="en-US" dirty="0"/>
              <a:t>Building and maintenance set aside is </a:t>
            </a:r>
          </a:p>
          <a:p>
            <a:endParaRPr lang="en-US" dirty="0"/>
          </a:p>
        </p:txBody>
      </p:sp>
      <p:sp>
        <p:nvSpPr>
          <p:cNvPr id="4" name="Slide Number Placeholder 3"/>
          <p:cNvSpPr>
            <a:spLocks noGrp="1"/>
          </p:cNvSpPr>
          <p:nvPr>
            <p:ph type="sldNum" sz="quarter" idx="5"/>
          </p:nvPr>
        </p:nvSpPr>
        <p:spPr/>
        <p:txBody>
          <a:bodyPr/>
          <a:lstStyle/>
          <a:p>
            <a:fld id="{F0B11F58-0E67-4CF2-A677-350020B07748}" type="slidenum">
              <a:rPr lang="en-US" smtClean="0"/>
              <a:t>12</a:t>
            </a:fld>
            <a:endParaRPr lang="en-US" dirty="0"/>
          </a:p>
        </p:txBody>
      </p:sp>
      <p:graphicFrame>
        <p:nvGraphicFramePr>
          <p:cNvPr id="7" name="Chart 6">
            <a:extLst>
              <a:ext uri="{FF2B5EF4-FFF2-40B4-BE49-F238E27FC236}">
                <a16:creationId xmlns:a16="http://schemas.microsoft.com/office/drawing/2014/main" id="{BDDB8FCF-8024-4C82-B725-0D3E6A3CA003}"/>
              </a:ext>
            </a:extLst>
          </p:cNvPr>
          <p:cNvGraphicFramePr/>
          <p:nvPr>
            <p:extLst>
              <p:ext uri="{D42A27DB-BD31-4B8C-83A1-F6EECF244321}">
                <p14:modId xmlns:p14="http://schemas.microsoft.com/office/powerpoint/2010/main" val="3411570999"/>
              </p:ext>
            </p:extLst>
          </p:nvPr>
        </p:nvGraphicFramePr>
        <p:xfrm>
          <a:off x="988213" y="1375093"/>
          <a:ext cx="4673600" cy="3098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33442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B11F58-0E67-4CF2-A677-350020B07748}" type="slidenum">
              <a:rPr lang="en-US" smtClean="0"/>
              <a:t>13</a:t>
            </a:fld>
            <a:endParaRPr lang="en-US" dirty="0"/>
          </a:p>
        </p:txBody>
      </p:sp>
      <p:graphicFrame>
        <p:nvGraphicFramePr>
          <p:cNvPr id="7" name="Chart 6">
            <a:extLst>
              <a:ext uri="{FF2B5EF4-FFF2-40B4-BE49-F238E27FC236}">
                <a16:creationId xmlns:a16="http://schemas.microsoft.com/office/drawing/2014/main" id="{BDDB8FCF-8024-4C82-B725-0D3E6A3CA003}"/>
              </a:ext>
            </a:extLst>
          </p:cNvPr>
          <p:cNvGraphicFramePr/>
          <p:nvPr>
            <p:extLst>
              <p:ext uri="{D42A27DB-BD31-4B8C-83A1-F6EECF244321}">
                <p14:modId xmlns:p14="http://schemas.microsoft.com/office/powerpoint/2010/main" val="3635176380"/>
              </p:ext>
            </p:extLst>
          </p:nvPr>
        </p:nvGraphicFramePr>
        <p:xfrm>
          <a:off x="988213" y="1375093"/>
          <a:ext cx="4673600" cy="3098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79487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Resolutions include the activities specifically directed by GTC</a:t>
            </a:r>
          </a:p>
          <a:p>
            <a:r>
              <a:rPr lang="en-US" dirty="0"/>
              <a:t>Capital and debt is only our capital expenditures, we have no debt.  These items include;</a:t>
            </a:r>
          </a:p>
          <a:p>
            <a:pPr marL="174708" indent="-174708">
              <a:buFont typeface="Arial" panose="020B0604020202020204" pitchFamily="34" charset="0"/>
              <a:buChar char="•"/>
            </a:pPr>
            <a:r>
              <a:rPr lang="en-US" dirty="0"/>
              <a:t>Gaming capital equipment.  This is the amount specifically requested by gaming to reinvest in our equipment.</a:t>
            </a:r>
          </a:p>
          <a:p>
            <a:pPr marL="174708" indent="-174708">
              <a:buFont typeface="Arial" panose="020B0604020202020204" pitchFamily="34" charset="0"/>
              <a:buChar char="•"/>
            </a:pPr>
            <a:r>
              <a:rPr lang="en-US" dirty="0"/>
              <a:t>The Permanent Executive Contingency Fund is required to be set at a minimum of 1% according to the Budget and Finances Law. This fund is to be used by the Nation to prevent default on debt and to sustain operations during times of extreme financial distress. </a:t>
            </a:r>
          </a:p>
          <a:p>
            <a:pPr marL="174708" indent="-174708">
              <a:buFont typeface="Arial" panose="020B0604020202020204" pitchFamily="34" charset="0"/>
              <a:buChar char="•"/>
            </a:pPr>
            <a:r>
              <a:rPr lang="en-US" dirty="0"/>
              <a:t>Endowment are created according to the Oneida Endowments Law and contributions are set forth in the resolution.</a:t>
            </a:r>
          </a:p>
          <a:p>
            <a:pPr marL="174708" indent="-174708">
              <a:buFont typeface="Arial" panose="020B0604020202020204" pitchFamily="34" charset="0"/>
              <a:buChar char="•"/>
            </a:pPr>
            <a:r>
              <a:rPr lang="en-US" dirty="0"/>
              <a:t>Operational equipment is based on a list of equipment needs from the organization.</a:t>
            </a:r>
          </a:p>
          <a:p>
            <a:pPr marL="174708" indent="-174708">
              <a:buFont typeface="Arial" panose="020B0604020202020204" pitchFamily="34" charset="0"/>
              <a:buChar char="•"/>
            </a:pPr>
            <a:r>
              <a:rPr lang="en-US" dirty="0"/>
              <a:t>Building and maintenance set aside is </a:t>
            </a:r>
          </a:p>
          <a:p>
            <a:endParaRPr lang="en-US" dirty="0"/>
          </a:p>
        </p:txBody>
      </p:sp>
      <p:sp>
        <p:nvSpPr>
          <p:cNvPr id="4" name="Slide Number Placeholder 3"/>
          <p:cNvSpPr>
            <a:spLocks noGrp="1"/>
          </p:cNvSpPr>
          <p:nvPr>
            <p:ph type="sldNum" sz="quarter" idx="5"/>
          </p:nvPr>
        </p:nvSpPr>
        <p:spPr/>
        <p:txBody>
          <a:bodyPr/>
          <a:lstStyle/>
          <a:p>
            <a:fld id="{F0B11F58-0E67-4CF2-A677-350020B07748}" type="slidenum">
              <a:rPr lang="en-US" smtClean="0"/>
              <a:t>16</a:t>
            </a:fld>
            <a:endParaRPr lang="en-US" dirty="0"/>
          </a:p>
        </p:txBody>
      </p:sp>
      <p:graphicFrame>
        <p:nvGraphicFramePr>
          <p:cNvPr id="7" name="Chart 6">
            <a:extLst>
              <a:ext uri="{FF2B5EF4-FFF2-40B4-BE49-F238E27FC236}">
                <a16:creationId xmlns:a16="http://schemas.microsoft.com/office/drawing/2014/main" id="{BDDB8FCF-8024-4C82-B725-0D3E6A3CA003}"/>
              </a:ext>
            </a:extLst>
          </p:cNvPr>
          <p:cNvGraphicFramePr/>
          <p:nvPr>
            <p:extLst>
              <p:ext uri="{D42A27DB-BD31-4B8C-83A1-F6EECF244321}">
                <p14:modId xmlns:p14="http://schemas.microsoft.com/office/powerpoint/2010/main" val="3411570999"/>
              </p:ext>
            </p:extLst>
          </p:nvPr>
        </p:nvGraphicFramePr>
        <p:xfrm>
          <a:off x="988213" y="1375093"/>
          <a:ext cx="4673600" cy="3098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96673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Resolutions include the activities specifically directed by GTC</a:t>
            </a:r>
          </a:p>
          <a:p>
            <a:r>
              <a:rPr lang="en-US" dirty="0"/>
              <a:t>Capital and debt is only our capital expenditures, we have no debt.  These items include;</a:t>
            </a:r>
          </a:p>
          <a:p>
            <a:pPr marL="174708" indent="-174708">
              <a:buFont typeface="Arial" panose="020B0604020202020204" pitchFamily="34" charset="0"/>
              <a:buChar char="•"/>
            </a:pPr>
            <a:r>
              <a:rPr lang="en-US" dirty="0"/>
              <a:t>Gaming capital equipment.  This is the amount specifically requested by gaming to reinvest in our equipment.</a:t>
            </a:r>
          </a:p>
          <a:p>
            <a:pPr marL="174708" indent="-174708">
              <a:buFont typeface="Arial" panose="020B0604020202020204" pitchFamily="34" charset="0"/>
              <a:buChar char="•"/>
            </a:pPr>
            <a:r>
              <a:rPr lang="en-US" dirty="0"/>
              <a:t>The Permanent Executive Contingency Fund is required to be set at a minimum of 1% according to the Budget and Finances Law. This fund is to be used by the Nation to prevent default on debt and to sustain operations during times of extreme financial distress. </a:t>
            </a:r>
          </a:p>
          <a:p>
            <a:pPr marL="174708" indent="-174708">
              <a:buFont typeface="Arial" panose="020B0604020202020204" pitchFamily="34" charset="0"/>
              <a:buChar char="•"/>
            </a:pPr>
            <a:r>
              <a:rPr lang="en-US" dirty="0"/>
              <a:t>Endowment are created according to the Oneida Endowments Law and contributions are set forth in the resolution.</a:t>
            </a:r>
          </a:p>
          <a:p>
            <a:pPr marL="174708" indent="-174708">
              <a:buFont typeface="Arial" panose="020B0604020202020204" pitchFamily="34" charset="0"/>
              <a:buChar char="•"/>
            </a:pPr>
            <a:r>
              <a:rPr lang="en-US" dirty="0"/>
              <a:t>Operational equipment is based on a list of equipment needs from the organization.</a:t>
            </a:r>
          </a:p>
          <a:p>
            <a:pPr marL="174708" indent="-174708">
              <a:buFont typeface="Arial" panose="020B0604020202020204" pitchFamily="34" charset="0"/>
              <a:buChar char="•"/>
            </a:pPr>
            <a:r>
              <a:rPr lang="en-US" dirty="0"/>
              <a:t>Building and maintenance set aside is </a:t>
            </a:r>
          </a:p>
          <a:p>
            <a:endParaRPr lang="en-US" dirty="0"/>
          </a:p>
        </p:txBody>
      </p:sp>
      <p:sp>
        <p:nvSpPr>
          <p:cNvPr id="4" name="Slide Number Placeholder 3"/>
          <p:cNvSpPr>
            <a:spLocks noGrp="1"/>
          </p:cNvSpPr>
          <p:nvPr>
            <p:ph type="sldNum" sz="quarter" idx="5"/>
          </p:nvPr>
        </p:nvSpPr>
        <p:spPr/>
        <p:txBody>
          <a:bodyPr/>
          <a:lstStyle/>
          <a:p>
            <a:fld id="{F0B11F58-0E67-4CF2-A677-350020B07748}" type="slidenum">
              <a:rPr lang="en-US" smtClean="0"/>
              <a:t>17</a:t>
            </a:fld>
            <a:endParaRPr lang="en-US" dirty="0"/>
          </a:p>
        </p:txBody>
      </p:sp>
      <p:graphicFrame>
        <p:nvGraphicFramePr>
          <p:cNvPr id="7" name="Chart 6">
            <a:extLst>
              <a:ext uri="{FF2B5EF4-FFF2-40B4-BE49-F238E27FC236}">
                <a16:creationId xmlns:a16="http://schemas.microsoft.com/office/drawing/2014/main" id="{BDDB8FCF-8024-4C82-B725-0D3E6A3CA003}"/>
              </a:ext>
            </a:extLst>
          </p:cNvPr>
          <p:cNvGraphicFramePr/>
          <p:nvPr>
            <p:extLst>
              <p:ext uri="{D42A27DB-BD31-4B8C-83A1-F6EECF244321}">
                <p14:modId xmlns:p14="http://schemas.microsoft.com/office/powerpoint/2010/main" val="3411570999"/>
              </p:ext>
            </p:extLst>
          </p:nvPr>
        </p:nvGraphicFramePr>
        <p:xfrm>
          <a:off x="988213" y="1375093"/>
          <a:ext cx="4673600" cy="3098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59713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Resolutions include the activities specifically directed by GTC</a:t>
            </a:r>
          </a:p>
          <a:p>
            <a:r>
              <a:rPr lang="en-US" dirty="0"/>
              <a:t>Capital and debt is only our capital expenditures, we have no debt.  These items include;</a:t>
            </a:r>
          </a:p>
          <a:p>
            <a:pPr marL="174708" indent="-174708">
              <a:buFont typeface="Arial" panose="020B0604020202020204" pitchFamily="34" charset="0"/>
              <a:buChar char="•"/>
            </a:pPr>
            <a:r>
              <a:rPr lang="en-US" dirty="0"/>
              <a:t>Gaming capital equipment.  This is the amount specifically requested by gaming to reinvest in our equipment.</a:t>
            </a:r>
          </a:p>
          <a:p>
            <a:pPr marL="174708" indent="-174708">
              <a:buFont typeface="Arial" panose="020B0604020202020204" pitchFamily="34" charset="0"/>
              <a:buChar char="•"/>
            </a:pPr>
            <a:r>
              <a:rPr lang="en-US" dirty="0"/>
              <a:t>The Permanent Executive Contingency Fund is required to be set at a minimum of 1% according to the Budget and Finances Law. This fund is to be used by the Nation to prevent default on debt and to sustain operations during times of extreme financial distress. </a:t>
            </a:r>
          </a:p>
          <a:p>
            <a:pPr marL="174708" indent="-174708">
              <a:buFont typeface="Arial" panose="020B0604020202020204" pitchFamily="34" charset="0"/>
              <a:buChar char="•"/>
            </a:pPr>
            <a:r>
              <a:rPr lang="en-US" dirty="0"/>
              <a:t>Endowment are created according to the Oneida Endowments Law and contributions are set forth in the resolution.</a:t>
            </a:r>
          </a:p>
          <a:p>
            <a:pPr marL="174708" indent="-174708">
              <a:buFont typeface="Arial" panose="020B0604020202020204" pitchFamily="34" charset="0"/>
              <a:buChar char="•"/>
            </a:pPr>
            <a:r>
              <a:rPr lang="en-US" dirty="0"/>
              <a:t>Operational equipment is based on a list of equipment needs from the organization.</a:t>
            </a:r>
          </a:p>
          <a:p>
            <a:pPr marL="174708" indent="-174708">
              <a:buFont typeface="Arial" panose="020B0604020202020204" pitchFamily="34" charset="0"/>
              <a:buChar char="•"/>
            </a:pPr>
            <a:r>
              <a:rPr lang="en-US" dirty="0"/>
              <a:t>Building and maintenance set aside is </a:t>
            </a:r>
          </a:p>
          <a:p>
            <a:endParaRPr lang="en-US" dirty="0"/>
          </a:p>
        </p:txBody>
      </p:sp>
      <p:sp>
        <p:nvSpPr>
          <p:cNvPr id="4" name="Slide Number Placeholder 3"/>
          <p:cNvSpPr>
            <a:spLocks noGrp="1"/>
          </p:cNvSpPr>
          <p:nvPr>
            <p:ph type="sldNum" sz="quarter" idx="5"/>
          </p:nvPr>
        </p:nvSpPr>
        <p:spPr/>
        <p:txBody>
          <a:bodyPr/>
          <a:lstStyle/>
          <a:p>
            <a:fld id="{F0B11F58-0E67-4CF2-A677-350020B07748}" type="slidenum">
              <a:rPr lang="en-US" smtClean="0"/>
              <a:t>18</a:t>
            </a:fld>
            <a:endParaRPr lang="en-US" dirty="0"/>
          </a:p>
        </p:txBody>
      </p:sp>
      <p:graphicFrame>
        <p:nvGraphicFramePr>
          <p:cNvPr id="7" name="Chart 6">
            <a:extLst>
              <a:ext uri="{FF2B5EF4-FFF2-40B4-BE49-F238E27FC236}">
                <a16:creationId xmlns:a16="http://schemas.microsoft.com/office/drawing/2014/main" id="{BDDB8FCF-8024-4C82-B725-0D3E6A3CA003}"/>
              </a:ext>
            </a:extLst>
          </p:cNvPr>
          <p:cNvGraphicFramePr/>
          <p:nvPr>
            <p:extLst>
              <p:ext uri="{D42A27DB-BD31-4B8C-83A1-F6EECF244321}">
                <p14:modId xmlns:p14="http://schemas.microsoft.com/office/powerpoint/2010/main" val="3411570999"/>
              </p:ext>
            </p:extLst>
          </p:nvPr>
        </p:nvGraphicFramePr>
        <p:xfrm>
          <a:off x="988213" y="1375093"/>
          <a:ext cx="4673600" cy="3098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23605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Resolutions include the activities specifically directed by GTC</a:t>
            </a:r>
          </a:p>
          <a:p>
            <a:r>
              <a:rPr lang="en-US" dirty="0"/>
              <a:t>Capital and debt is only our capital expenditures, we have no debt.  These items include;</a:t>
            </a:r>
          </a:p>
          <a:p>
            <a:pPr marL="174708" indent="-174708">
              <a:buFont typeface="Arial" panose="020B0604020202020204" pitchFamily="34" charset="0"/>
              <a:buChar char="•"/>
            </a:pPr>
            <a:r>
              <a:rPr lang="en-US" dirty="0"/>
              <a:t>Gaming capital equipment.  This is the amount specifically requested by gaming to reinvest in our equipment.</a:t>
            </a:r>
          </a:p>
          <a:p>
            <a:pPr marL="174708" indent="-174708">
              <a:buFont typeface="Arial" panose="020B0604020202020204" pitchFamily="34" charset="0"/>
              <a:buChar char="•"/>
            </a:pPr>
            <a:r>
              <a:rPr lang="en-US" dirty="0"/>
              <a:t>The Permanent Executive Contingency Fund is required to be set at a minimum of 1% according to the Budget and Finances Law. This fund is to be used by the Nation to prevent default on debt and to sustain operations during times of extreme financial distress. </a:t>
            </a:r>
          </a:p>
          <a:p>
            <a:pPr marL="174708" indent="-174708">
              <a:buFont typeface="Arial" panose="020B0604020202020204" pitchFamily="34" charset="0"/>
              <a:buChar char="•"/>
            </a:pPr>
            <a:r>
              <a:rPr lang="en-US" dirty="0"/>
              <a:t>Endowment are created according to the Oneida Endowments Law and contributions are set forth in the resolution.</a:t>
            </a:r>
          </a:p>
          <a:p>
            <a:pPr marL="174708" indent="-174708">
              <a:buFont typeface="Arial" panose="020B0604020202020204" pitchFamily="34" charset="0"/>
              <a:buChar char="•"/>
            </a:pPr>
            <a:r>
              <a:rPr lang="en-US" dirty="0"/>
              <a:t>Operational equipment is based on a list of equipment needs from the organization.</a:t>
            </a:r>
          </a:p>
          <a:p>
            <a:pPr marL="174708" indent="-174708">
              <a:buFont typeface="Arial" panose="020B0604020202020204" pitchFamily="34" charset="0"/>
              <a:buChar char="•"/>
            </a:pPr>
            <a:r>
              <a:rPr lang="en-US" dirty="0"/>
              <a:t>Building and maintenance set aside is </a:t>
            </a:r>
          </a:p>
          <a:p>
            <a:endParaRPr lang="en-US" dirty="0"/>
          </a:p>
        </p:txBody>
      </p:sp>
      <p:sp>
        <p:nvSpPr>
          <p:cNvPr id="4" name="Slide Number Placeholder 3"/>
          <p:cNvSpPr>
            <a:spLocks noGrp="1"/>
          </p:cNvSpPr>
          <p:nvPr>
            <p:ph type="sldNum" sz="quarter" idx="5"/>
          </p:nvPr>
        </p:nvSpPr>
        <p:spPr/>
        <p:txBody>
          <a:bodyPr/>
          <a:lstStyle/>
          <a:p>
            <a:fld id="{F0B11F58-0E67-4CF2-A677-350020B07748}" type="slidenum">
              <a:rPr lang="en-US" smtClean="0"/>
              <a:t>19</a:t>
            </a:fld>
            <a:endParaRPr lang="en-US" dirty="0"/>
          </a:p>
        </p:txBody>
      </p:sp>
      <p:graphicFrame>
        <p:nvGraphicFramePr>
          <p:cNvPr id="7" name="Chart 6">
            <a:extLst>
              <a:ext uri="{FF2B5EF4-FFF2-40B4-BE49-F238E27FC236}">
                <a16:creationId xmlns:a16="http://schemas.microsoft.com/office/drawing/2014/main" id="{BDDB8FCF-8024-4C82-B725-0D3E6A3CA003}"/>
              </a:ext>
            </a:extLst>
          </p:cNvPr>
          <p:cNvGraphicFramePr/>
          <p:nvPr>
            <p:extLst>
              <p:ext uri="{D42A27DB-BD31-4B8C-83A1-F6EECF244321}">
                <p14:modId xmlns:p14="http://schemas.microsoft.com/office/powerpoint/2010/main" val="3411570999"/>
              </p:ext>
            </p:extLst>
          </p:nvPr>
        </p:nvGraphicFramePr>
        <p:xfrm>
          <a:off x="988213" y="1375093"/>
          <a:ext cx="4673600" cy="3098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28342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Resolutions include the activities specifically directed by GTC</a:t>
            </a:r>
          </a:p>
          <a:p>
            <a:r>
              <a:rPr lang="en-US" dirty="0"/>
              <a:t>Capital and debt is only our capital expenditures, we have no debt.  These items include;</a:t>
            </a:r>
          </a:p>
          <a:p>
            <a:pPr marL="174708" indent="-174708">
              <a:buFont typeface="Arial" panose="020B0604020202020204" pitchFamily="34" charset="0"/>
              <a:buChar char="•"/>
            </a:pPr>
            <a:r>
              <a:rPr lang="en-US" dirty="0"/>
              <a:t>Gaming capital equipment.  This is the amount specifically requested by gaming to reinvest in our equipment.</a:t>
            </a:r>
          </a:p>
          <a:p>
            <a:pPr marL="174708" indent="-174708">
              <a:buFont typeface="Arial" panose="020B0604020202020204" pitchFamily="34" charset="0"/>
              <a:buChar char="•"/>
            </a:pPr>
            <a:r>
              <a:rPr lang="en-US" dirty="0"/>
              <a:t>The Permanent Executive Contingency Fund is required to be set at a minimum of 1% according to the Budget and Finances Law. This fund is to be used by the Nation to prevent default on debt and to sustain operations during times of extreme financial distress. </a:t>
            </a:r>
          </a:p>
          <a:p>
            <a:pPr marL="174708" indent="-174708">
              <a:buFont typeface="Arial" panose="020B0604020202020204" pitchFamily="34" charset="0"/>
              <a:buChar char="•"/>
            </a:pPr>
            <a:r>
              <a:rPr lang="en-US" dirty="0"/>
              <a:t>Endowment are created according to the Oneida Endowments Law and contributions are set forth in the resolution.</a:t>
            </a:r>
          </a:p>
          <a:p>
            <a:pPr marL="174708" indent="-174708">
              <a:buFont typeface="Arial" panose="020B0604020202020204" pitchFamily="34" charset="0"/>
              <a:buChar char="•"/>
            </a:pPr>
            <a:r>
              <a:rPr lang="en-US" dirty="0"/>
              <a:t>Operational equipment is based on a list of equipment needs from the organization.</a:t>
            </a:r>
          </a:p>
          <a:p>
            <a:pPr marL="174708" indent="-174708">
              <a:buFont typeface="Arial" panose="020B0604020202020204" pitchFamily="34" charset="0"/>
              <a:buChar char="•"/>
            </a:pPr>
            <a:r>
              <a:rPr lang="en-US" dirty="0"/>
              <a:t>Building and maintenance set aside is </a:t>
            </a:r>
          </a:p>
          <a:p>
            <a:endParaRPr lang="en-US" dirty="0"/>
          </a:p>
        </p:txBody>
      </p:sp>
      <p:sp>
        <p:nvSpPr>
          <p:cNvPr id="4" name="Slide Number Placeholder 3"/>
          <p:cNvSpPr>
            <a:spLocks noGrp="1"/>
          </p:cNvSpPr>
          <p:nvPr>
            <p:ph type="sldNum" sz="quarter" idx="5"/>
          </p:nvPr>
        </p:nvSpPr>
        <p:spPr/>
        <p:txBody>
          <a:bodyPr/>
          <a:lstStyle/>
          <a:p>
            <a:fld id="{F0B11F58-0E67-4CF2-A677-350020B07748}" type="slidenum">
              <a:rPr lang="en-US" smtClean="0"/>
              <a:t>20</a:t>
            </a:fld>
            <a:endParaRPr lang="en-US" dirty="0"/>
          </a:p>
        </p:txBody>
      </p:sp>
      <p:graphicFrame>
        <p:nvGraphicFramePr>
          <p:cNvPr id="7" name="Chart 6">
            <a:extLst>
              <a:ext uri="{FF2B5EF4-FFF2-40B4-BE49-F238E27FC236}">
                <a16:creationId xmlns:a16="http://schemas.microsoft.com/office/drawing/2014/main" id="{BDDB8FCF-8024-4C82-B725-0D3E6A3CA003}"/>
              </a:ext>
            </a:extLst>
          </p:cNvPr>
          <p:cNvGraphicFramePr/>
          <p:nvPr>
            <p:extLst>
              <p:ext uri="{D42A27DB-BD31-4B8C-83A1-F6EECF244321}">
                <p14:modId xmlns:p14="http://schemas.microsoft.com/office/powerpoint/2010/main" val="3411570999"/>
              </p:ext>
            </p:extLst>
          </p:nvPr>
        </p:nvGraphicFramePr>
        <p:xfrm>
          <a:off x="988213" y="1375093"/>
          <a:ext cx="4673600" cy="3098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26829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Resolutions include the activities specifically directed by GTC</a:t>
            </a:r>
          </a:p>
          <a:p>
            <a:r>
              <a:rPr lang="en-US" dirty="0"/>
              <a:t>Capital and debt is only our capital expenditures, we have no debt.  These items include;</a:t>
            </a:r>
          </a:p>
          <a:p>
            <a:pPr marL="174708" indent="-174708">
              <a:buFont typeface="Arial" panose="020B0604020202020204" pitchFamily="34" charset="0"/>
              <a:buChar char="•"/>
            </a:pPr>
            <a:r>
              <a:rPr lang="en-US" dirty="0"/>
              <a:t>Gaming capital equipment.  This is the amount specifically requested by gaming to reinvest in our equipment.</a:t>
            </a:r>
          </a:p>
          <a:p>
            <a:pPr marL="174708" indent="-174708">
              <a:buFont typeface="Arial" panose="020B0604020202020204" pitchFamily="34" charset="0"/>
              <a:buChar char="•"/>
            </a:pPr>
            <a:r>
              <a:rPr lang="en-US" dirty="0"/>
              <a:t>The Permanent Executive Contingency Fund is required to be set at a minimum of 1% according to the Budget and Finances Law. This fund is to be used by the Nation to prevent default on debt and to sustain operations during times of extreme financial distress. </a:t>
            </a:r>
          </a:p>
          <a:p>
            <a:pPr marL="174708" indent="-174708">
              <a:buFont typeface="Arial" panose="020B0604020202020204" pitchFamily="34" charset="0"/>
              <a:buChar char="•"/>
            </a:pPr>
            <a:r>
              <a:rPr lang="en-US" dirty="0"/>
              <a:t>Endowment are created according to the Oneida Endowments Law and contributions are set forth in the resolution.</a:t>
            </a:r>
          </a:p>
          <a:p>
            <a:pPr marL="174708" indent="-174708">
              <a:buFont typeface="Arial" panose="020B0604020202020204" pitchFamily="34" charset="0"/>
              <a:buChar char="•"/>
            </a:pPr>
            <a:r>
              <a:rPr lang="en-US" dirty="0"/>
              <a:t>Operational equipment is based on a list of equipment needs from the organization.</a:t>
            </a:r>
          </a:p>
          <a:p>
            <a:pPr marL="174708" indent="-174708">
              <a:buFont typeface="Arial" panose="020B0604020202020204" pitchFamily="34" charset="0"/>
              <a:buChar char="•"/>
            </a:pPr>
            <a:r>
              <a:rPr lang="en-US" dirty="0"/>
              <a:t>Building and maintenance set aside is </a:t>
            </a:r>
          </a:p>
          <a:p>
            <a:endParaRPr lang="en-US" dirty="0"/>
          </a:p>
        </p:txBody>
      </p:sp>
      <p:sp>
        <p:nvSpPr>
          <p:cNvPr id="4" name="Slide Number Placeholder 3"/>
          <p:cNvSpPr>
            <a:spLocks noGrp="1"/>
          </p:cNvSpPr>
          <p:nvPr>
            <p:ph type="sldNum" sz="quarter" idx="5"/>
          </p:nvPr>
        </p:nvSpPr>
        <p:spPr/>
        <p:txBody>
          <a:bodyPr/>
          <a:lstStyle/>
          <a:p>
            <a:fld id="{F0B11F58-0E67-4CF2-A677-350020B07748}" type="slidenum">
              <a:rPr lang="en-US" smtClean="0"/>
              <a:t>21</a:t>
            </a:fld>
            <a:endParaRPr lang="en-US" dirty="0"/>
          </a:p>
        </p:txBody>
      </p:sp>
      <p:graphicFrame>
        <p:nvGraphicFramePr>
          <p:cNvPr id="7" name="Chart 6">
            <a:extLst>
              <a:ext uri="{FF2B5EF4-FFF2-40B4-BE49-F238E27FC236}">
                <a16:creationId xmlns:a16="http://schemas.microsoft.com/office/drawing/2014/main" id="{BDDB8FCF-8024-4C82-B725-0D3E6A3CA003}"/>
              </a:ext>
            </a:extLst>
          </p:cNvPr>
          <p:cNvGraphicFramePr/>
          <p:nvPr>
            <p:extLst>
              <p:ext uri="{D42A27DB-BD31-4B8C-83A1-F6EECF244321}">
                <p14:modId xmlns:p14="http://schemas.microsoft.com/office/powerpoint/2010/main" val="3411570999"/>
              </p:ext>
            </p:extLst>
          </p:nvPr>
        </p:nvGraphicFramePr>
        <p:xfrm>
          <a:off x="988213" y="1375093"/>
          <a:ext cx="4673600" cy="3098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21522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budget is an estimate, based on all information known at the time, of revenues and expenditures. The important thing to remember is that the Nation does not have $529 million in our bank account waiting to be spent. The Nation receives revenues from Retail, Gaming, Grants, and other sources throughout the year. On September 30, the Nation has estimated we will have earned revenues of $474.3 Million, however, depending on what happens in the economy, in the world, and in the weather our estimates maybe too high or too low. Too low means we will end with a positive variance at year-end. Too high means we may have to curtail spending during the year so we don’t end the year in a deficit.  Historically, the Nation has experienced a few year where we have ended in a deficit. </a:t>
            </a:r>
          </a:p>
          <a:p>
            <a:endParaRPr lang="en-US" dirty="0"/>
          </a:p>
        </p:txBody>
      </p:sp>
      <p:sp>
        <p:nvSpPr>
          <p:cNvPr id="4" name="Slide Number Placeholder 3"/>
          <p:cNvSpPr>
            <a:spLocks noGrp="1"/>
          </p:cNvSpPr>
          <p:nvPr>
            <p:ph type="sldNum" sz="quarter" idx="5"/>
          </p:nvPr>
        </p:nvSpPr>
        <p:spPr/>
        <p:txBody>
          <a:bodyPr/>
          <a:lstStyle/>
          <a:p>
            <a:fld id="{F0B11F58-0E67-4CF2-A677-350020B07748}" type="slidenum">
              <a:rPr lang="en-US" smtClean="0"/>
              <a:t>2</a:t>
            </a:fld>
            <a:endParaRPr lang="en-US" dirty="0"/>
          </a:p>
        </p:txBody>
      </p:sp>
    </p:spTree>
    <p:extLst>
      <p:ext uri="{BB962C8B-B14F-4D97-AF65-F5344CB8AC3E}">
        <p14:creationId xmlns:p14="http://schemas.microsoft.com/office/powerpoint/2010/main" val="3280548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Resolutions include the activities specifically directed by GTC</a:t>
            </a:r>
          </a:p>
          <a:p>
            <a:r>
              <a:rPr lang="en-US" dirty="0"/>
              <a:t>Capital and debt is only our capital expenditures, we have no debt.  These items include;</a:t>
            </a:r>
          </a:p>
          <a:p>
            <a:pPr marL="174708" indent="-174708">
              <a:buFont typeface="Arial" panose="020B0604020202020204" pitchFamily="34" charset="0"/>
              <a:buChar char="•"/>
            </a:pPr>
            <a:r>
              <a:rPr lang="en-US" dirty="0"/>
              <a:t>Gaming capital equipment.  This is the amount specifically requested by gaming to reinvest in our equipment.</a:t>
            </a:r>
          </a:p>
          <a:p>
            <a:pPr marL="174708" indent="-174708">
              <a:buFont typeface="Arial" panose="020B0604020202020204" pitchFamily="34" charset="0"/>
              <a:buChar char="•"/>
            </a:pPr>
            <a:r>
              <a:rPr lang="en-US" dirty="0"/>
              <a:t>The Permanent Executive Contingency Fund is required to be set at a minimum of 1% according to the Budget and Finances Law. This fund is to be used by the Nation to prevent default on debt and to sustain operations during times of extreme financial distress. </a:t>
            </a:r>
          </a:p>
          <a:p>
            <a:pPr marL="174708" indent="-174708">
              <a:buFont typeface="Arial" panose="020B0604020202020204" pitchFamily="34" charset="0"/>
              <a:buChar char="•"/>
            </a:pPr>
            <a:r>
              <a:rPr lang="en-US" dirty="0"/>
              <a:t>Endowment are created according to the Oneida Endowments Law and contributions are set forth in the resolution.</a:t>
            </a:r>
          </a:p>
          <a:p>
            <a:pPr marL="174708" indent="-174708">
              <a:buFont typeface="Arial" panose="020B0604020202020204" pitchFamily="34" charset="0"/>
              <a:buChar char="•"/>
            </a:pPr>
            <a:r>
              <a:rPr lang="en-US" dirty="0"/>
              <a:t>Operational equipment is based on a list of equipment needs from the organization.</a:t>
            </a:r>
          </a:p>
          <a:p>
            <a:pPr marL="174708" indent="-174708">
              <a:buFont typeface="Arial" panose="020B0604020202020204" pitchFamily="34" charset="0"/>
              <a:buChar char="•"/>
            </a:pPr>
            <a:r>
              <a:rPr lang="en-US" dirty="0"/>
              <a:t>Building and maintenance set aside is </a:t>
            </a:r>
          </a:p>
          <a:p>
            <a:endParaRPr lang="en-US" dirty="0"/>
          </a:p>
        </p:txBody>
      </p:sp>
      <p:sp>
        <p:nvSpPr>
          <p:cNvPr id="4" name="Slide Number Placeholder 3"/>
          <p:cNvSpPr>
            <a:spLocks noGrp="1"/>
          </p:cNvSpPr>
          <p:nvPr>
            <p:ph type="sldNum" sz="quarter" idx="5"/>
          </p:nvPr>
        </p:nvSpPr>
        <p:spPr/>
        <p:txBody>
          <a:bodyPr/>
          <a:lstStyle/>
          <a:p>
            <a:fld id="{F0B11F58-0E67-4CF2-A677-350020B07748}" type="slidenum">
              <a:rPr lang="en-US" smtClean="0"/>
              <a:t>22</a:t>
            </a:fld>
            <a:endParaRPr lang="en-US" dirty="0"/>
          </a:p>
        </p:txBody>
      </p:sp>
      <p:graphicFrame>
        <p:nvGraphicFramePr>
          <p:cNvPr id="7" name="Chart 6">
            <a:extLst>
              <a:ext uri="{FF2B5EF4-FFF2-40B4-BE49-F238E27FC236}">
                <a16:creationId xmlns:a16="http://schemas.microsoft.com/office/drawing/2014/main" id="{BDDB8FCF-8024-4C82-B725-0D3E6A3CA003}"/>
              </a:ext>
            </a:extLst>
          </p:cNvPr>
          <p:cNvGraphicFramePr/>
          <p:nvPr>
            <p:extLst>
              <p:ext uri="{D42A27DB-BD31-4B8C-83A1-F6EECF244321}">
                <p14:modId xmlns:p14="http://schemas.microsoft.com/office/powerpoint/2010/main" val="3411570999"/>
              </p:ext>
            </p:extLst>
          </p:nvPr>
        </p:nvGraphicFramePr>
        <p:xfrm>
          <a:off x="988213" y="1375093"/>
          <a:ext cx="4673600" cy="3098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38763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B11F58-0E67-4CF2-A677-350020B07748}" type="slidenum">
              <a:rPr lang="en-US" smtClean="0"/>
              <a:t>3</a:t>
            </a:fld>
            <a:endParaRPr lang="en-US" dirty="0"/>
          </a:p>
        </p:txBody>
      </p:sp>
    </p:spTree>
    <p:extLst>
      <p:ext uri="{BB962C8B-B14F-4D97-AF65-F5344CB8AC3E}">
        <p14:creationId xmlns:p14="http://schemas.microsoft.com/office/powerpoint/2010/main" val="4186735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B11F58-0E67-4CF2-A677-350020B07748}" type="slidenum">
              <a:rPr lang="en-US" smtClean="0"/>
              <a:t>4</a:t>
            </a:fld>
            <a:endParaRPr lang="en-US" dirty="0"/>
          </a:p>
        </p:txBody>
      </p:sp>
    </p:spTree>
    <p:extLst>
      <p:ext uri="{BB962C8B-B14F-4D97-AF65-F5344CB8AC3E}">
        <p14:creationId xmlns:p14="http://schemas.microsoft.com/office/powerpoint/2010/main" val="1545202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B11F58-0E67-4CF2-A677-350020B07748}" type="slidenum">
              <a:rPr lang="en-US" smtClean="0"/>
              <a:t>5</a:t>
            </a:fld>
            <a:endParaRPr lang="en-US" dirty="0"/>
          </a:p>
        </p:txBody>
      </p:sp>
    </p:spTree>
    <p:extLst>
      <p:ext uri="{BB962C8B-B14F-4D97-AF65-F5344CB8AC3E}">
        <p14:creationId xmlns:p14="http://schemas.microsoft.com/office/powerpoint/2010/main" val="1306181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B11F58-0E67-4CF2-A677-350020B07748}" type="slidenum">
              <a:rPr lang="en-US" smtClean="0"/>
              <a:t>6</a:t>
            </a:fld>
            <a:endParaRPr lang="en-US" dirty="0"/>
          </a:p>
        </p:txBody>
      </p:sp>
    </p:spTree>
    <p:extLst>
      <p:ext uri="{BB962C8B-B14F-4D97-AF65-F5344CB8AC3E}">
        <p14:creationId xmlns:p14="http://schemas.microsoft.com/office/powerpoint/2010/main" val="1792689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B11F58-0E67-4CF2-A677-350020B07748}" type="slidenum">
              <a:rPr lang="en-US" smtClean="0"/>
              <a:t>7</a:t>
            </a:fld>
            <a:endParaRPr lang="en-US" dirty="0"/>
          </a:p>
        </p:txBody>
      </p:sp>
    </p:spTree>
    <p:extLst>
      <p:ext uri="{BB962C8B-B14F-4D97-AF65-F5344CB8AC3E}">
        <p14:creationId xmlns:p14="http://schemas.microsoft.com/office/powerpoint/2010/main" val="3228834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B11F58-0E67-4CF2-A677-350020B07748}" type="slidenum">
              <a:rPr lang="en-US" smtClean="0"/>
              <a:t>8</a:t>
            </a:fld>
            <a:endParaRPr lang="en-US" dirty="0"/>
          </a:p>
        </p:txBody>
      </p:sp>
    </p:spTree>
    <p:extLst>
      <p:ext uri="{BB962C8B-B14F-4D97-AF65-F5344CB8AC3E}">
        <p14:creationId xmlns:p14="http://schemas.microsoft.com/office/powerpoint/2010/main" val="1553075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B11F58-0E67-4CF2-A677-350020B07748}" type="slidenum">
              <a:rPr lang="en-US" smtClean="0"/>
              <a:t>9</a:t>
            </a:fld>
            <a:endParaRPr lang="en-US" dirty="0"/>
          </a:p>
        </p:txBody>
      </p:sp>
    </p:spTree>
    <p:extLst>
      <p:ext uri="{BB962C8B-B14F-4D97-AF65-F5344CB8AC3E}">
        <p14:creationId xmlns:p14="http://schemas.microsoft.com/office/powerpoint/2010/main" val="4197185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501BF8-E986-4619-857F-C18E08BB0973}" type="datetimeFigureOut">
              <a:rPr lang="en-US" smtClean="0"/>
              <a:t>9/18/2023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2BBB4CAF-FC27-4973-9118-98D5D6CCB58D}" type="slidenum">
              <a:rPr lang="en-US" smtClean="0"/>
              <a:t>‹#›</a:t>
            </a:fld>
            <a:endParaRPr lang="en-US" dirty="0"/>
          </a:p>
        </p:txBody>
      </p:sp>
    </p:spTree>
    <p:extLst>
      <p:ext uri="{BB962C8B-B14F-4D97-AF65-F5344CB8AC3E}">
        <p14:creationId xmlns:p14="http://schemas.microsoft.com/office/powerpoint/2010/main" val="3627061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501BF8-E986-4619-857F-C18E08BB0973}" type="datetimeFigureOut">
              <a:rPr lang="en-US" smtClean="0"/>
              <a:t>9/18/2023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BBB4CAF-FC27-4973-9118-98D5D6CCB58D}" type="slidenum">
              <a:rPr lang="en-US" smtClean="0"/>
              <a:t>‹#›</a:t>
            </a:fld>
            <a:endParaRPr lang="en-US" dirty="0"/>
          </a:p>
        </p:txBody>
      </p:sp>
    </p:spTree>
    <p:extLst>
      <p:ext uri="{BB962C8B-B14F-4D97-AF65-F5344CB8AC3E}">
        <p14:creationId xmlns:p14="http://schemas.microsoft.com/office/powerpoint/2010/main" val="2486395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501BF8-E986-4619-857F-C18E08BB0973}" type="datetimeFigureOut">
              <a:rPr lang="en-US" smtClean="0"/>
              <a:t>9/18/2023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BBB4CAF-FC27-4973-9118-98D5D6CCB58D}" type="slidenum">
              <a:rPr lang="en-US" smtClean="0"/>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8294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E5501BF8-E986-4619-857F-C18E08BB0973}" type="datetimeFigureOut">
              <a:rPr lang="en-US" smtClean="0"/>
              <a:t>9/18/2023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BBB4CAF-FC27-4973-9118-98D5D6CCB58D}" type="slidenum">
              <a:rPr lang="en-US" smtClean="0"/>
              <a:t>‹#›</a:t>
            </a:fld>
            <a:endParaRPr lang="en-US" dirty="0"/>
          </a:p>
        </p:txBody>
      </p:sp>
    </p:spTree>
    <p:extLst>
      <p:ext uri="{BB962C8B-B14F-4D97-AF65-F5344CB8AC3E}">
        <p14:creationId xmlns:p14="http://schemas.microsoft.com/office/powerpoint/2010/main" val="3633678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E5501BF8-E986-4619-857F-C18E08BB0973}" type="datetimeFigureOut">
              <a:rPr lang="en-US" smtClean="0"/>
              <a:t>9/18/2023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BBB4CAF-FC27-4973-9118-98D5D6CCB58D}" type="slidenum">
              <a:rPr lang="en-US" smtClean="0"/>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28536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E5501BF8-E986-4619-857F-C18E08BB0973}" type="datetimeFigureOut">
              <a:rPr lang="en-US" smtClean="0"/>
              <a:t>9/18/2023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BBB4CAF-FC27-4973-9118-98D5D6CCB58D}" type="slidenum">
              <a:rPr lang="en-US" smtClean="0"/>
              <a:t>‹#›</a:t>
            </a:fld>
            <a:endParaRPr lang="en-US" dirty="0"/>
          </a:p>
        </p:txBody>
      </p:sp>
    </p:spTree>
    <p:extLst>
      <p:ext uri="{BB962C8B-B14F-4D97-AF65-F5344CB8AC3E}">
        <p14:creationId xmlns:p14="http://schemas.microsoft.com/office/powerpoint/2010/main" val="1098133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501BF8-E986-4619-857F-C18E08BB0973}" type="datetimeFigureOut">
              <a:rPr lang="en-US" smtClean="0"/>
              <a:t>9/18/2023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BBB4CAF-FC27-4973-9118-98D5D6CCB58D}" type="slidenum">
              <a:rPr lang="en-US" smtClean="0"/>
              <a:t>‹#›</a:t>
            </a:fld>
            <a:endParaRPr lang="en-US" dirty="0"/>
          </a:p>
        </p:txBody>
      </p:sp>
    </p:spTree>
    <p:extLst>
      <p:ext uri="{BB962C8B-B14F-4D97-AF65-F5344CB8AC3E}">
        <p14:creationId xmlns:p14="http://schemas.microsoft.com/office/powerpoint/2010/main" val="1381452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501BF8-E986-4619-857F-C18E08BB0973}" type="datetimeFigureOut">
              <a:rPr lang="en-US" smtClean="0"/>
              <a:t>9/18/2023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BBB4CAF-FC27-4973-9118-98D5D6CCB58D}" type="slidenum">
              <a:rPr lang="en-US" smtClean="0"/>
              <a:t>‹#›</a:t>
            </a:fld>
            <a:endParaRPr lang="en-US" dirty="0"/>
          </a:p>
        </p:txBody>
      </p:sp>
    </p:spTree>
    <p:extLst>
      <p:ext uri="{BB962C8B-B14F-4D97-AF65-F5344CB8AC3E}">
        <p14:creationId xmlns:p14="http://schemas.microsoft.com/office/powerpoint/2010/main" val="825462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501BF8-E986-4619-857F-C18E08BB0973}" type="datetimeFigureOut">
              <a:rPr lang="en-US" smtClean="0"/>
              <a:t>9/18/2023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BBB4CAF-FC27-4973-9118-98D5D6CCB58D}" type="slidenum">
              <a:rPr lang="en-US" smtClean="0"/>
              <a:t>‹#›</a:t>
            </a:fld>
            <a:endParaRPr lang="en-US" dirty="0"/>
          </a:p>
        </p:txBody>
      </p:sp>
    </p:spTree>
    <p:extLst>
      <p:ext uri="{BB962C8B-B14F-4D97-AF65-F5344CB8AC3E}">
        <p14:creationId xmlns:p14="http://schemas.microsoft.com/office/powerpoint/2010/main" val="3696955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501BF8-E986-4619-857F-C18E08BB0973}" type="datetimeFigureOut">
              <a:rPr lang="en-US" smtClean="0"/>
              <a:t>9/18/2023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BBB4CAF-FC27-4973-9118-98D5D6CCB58D}" type="slidenum">
              <a:rPr lang="en-US" smtClean="0"/>
              <a:t>‹#›</a:t>
            </a:fld>
            <a:endParaRPr lang="en-US" dirty="0"/>
          </a:p>
        </p:txBody>
      </p:sp>
    </p:spTree>
    <p:extLst>
      <p:ext uri="{BB962C8B-B14F-4D97-AF65-F5344CB8AC3E}">
        <p14:creationId xmlns:p14="http://schemas.microsoft.com/office/powerpoint/2010/main" val="526364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501BF8-E986-4619-857F-C18E08BB0973}" type="datetimeFigureOut">
              <a:rPr lang="en-US" smtClean="0"/>
              <a:t>9/18/2023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2BBB4CAF-FC27-4973-9118-98D5D6CCB58D}" type="slidenum">
              <a:rPr lang="en-US" smtClean="0"/>
              <a:t>‹#›</a:t>
            </a:fld>
            <a:endParaRPr lang="en-US" dirty="0"/>
          </a:p>
        </p:txBody>
      </p:sp>
    </p:spTree>
    <p:extLst>
      <p:ext uri="{BB962C8B-B14F-4D97-AF65-F5344CB8AC3E}">
        <p14:creationId xmlns:p14="http://schemas.microsoft.com/office/powerpoint/2010/main" val="908156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501BF8-E986-4619-857F-C18E08BB0973}" type="datetimeFigureOut">
              <a:rPr lang="en-US" smtClean="0"/>
              <a:t>9/18/2023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2BBB4CAF-FC27-4973-9118-98D5D6CCB58D}" type="slidenum">
              <a:rPr lang="en-US" smtClean="0"/>
              <a:t>‹#›</a:t>
            </a:fld>
            <a:endParaRPr lang="en-US" dirty="0"/>
          </a:p>
        </p:txBody>
      </p:sp>
    </p:spTree>
    <p:extLst>
      <p:ext uri="{BB962C8B-B14F-4D97-AF65-F5344CB8AC3E}">
        <p14:creationId xmlns:p14="http://schemas.microsoft.com/office/powerpoint/2010/main" val="1135149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501BF8-E986-4619-857F-C18E08BB0973}" type="datetimeFigureOut">
              <a:rPr lang="en-US" smtClean="0"/>
              <a:t>9/18/2023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BBB4CAF-FC27-4973-9118-98D5D6CCB58D}" type="slidenum">
              <a:rPr lang="en-US" smtClean="0"/>
              <a:t>‹#›</a:t>
            </a:fld>
            <a:endParaRPr lang="en-US" dirty="0"/>
          </a:p>
        </p:txBody>
      </p:sp>
    </p:spTree>
    <p:extLst>
      <p:ext uri="{BB962C8B-B14F-4D97-AF65-F5344CB8AC3E}">
        <p14:creationId xmlns:p14="http://schemas.microsoft.com/office/powerpoint/2010/main" val="83509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501BF8-E986-4619-857F-C18E08BB0973}" type="datetimeFigureOut">
              <a:rPr lang="en-US" smtClean="0"/>
              <a:t>9/18/2023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BBB4CAF-FC27-4973-9118-98D5D6CCB58D}" type="slidenum">
              <a:rPr lang="en-US" smtClean="0"/>
              <a:t>‹#›</a:t>
            </a:fld>
            <a:endParaRPr lang="en-US" dirty="0"/>
          </a:p>
        </p:txBody>
      </p:sp>
    </p:spTree>
    <p:extLst>
      <p:ext uri="{BB962C8B-B14F-4D97-AF65-F5344CB8AC3E}">
        <p14:creationId xmlns:p14="http://schemas.microsoft.com/office/powerpoint/2010/main" val="648307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501BF8-E986-4619-857F-C18E08BB0973}" type="datetimeFigureOut">
              <a:rPr lang="en-US" smtClean="0"/>
              <a:t>9/18/2023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BBB4CAF-FC27-4973-9118-98D5D6CCB58D}" type="slidenum">
              <a:rPr lang="en-US" smtClean="0"/>
              <a:t>‹#›</a:t>
            </a:fld>
            <a:endParaRPr lang="en-US" dirty="0"/>
          </a:p>
        </p:txBody>
      </p:sp>
    </p:spTree>
    <p:extLst>
      <p:ext uri="{BB962C8B-B14F-4D97-AF65-F5344CB8AC3E}">
        <p14:creationId xmlns:p14="http://schemas.microsoft.com/office/powerpoint/2010/main" val="1839376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501BF8-E986-4619-857F-C18E08BB0973}" type="datetimeFigureOut">
              <a:rPr lang="en-US" smtClean="0"/>
              <a:t>9/18/2023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BBB4CAF-FC27-4973-9118-98D5D6CCB58D}" type="slidenum">
              <a:rPr lang="en-US" smtClean="0"/>
              <a:t>‹#›</a:t>
            </a:fld>
            <a:endParaRPr lang="en-US" dirty="0"/>
          </a:p>
        </p:txBody>
      </p:sp>
    </p:spTree>
    <p:extLst>
      <p:ext uri="{BB962C8B-B14F-4D97-AF65-F5344CB8AC3E}">
        <p14:creationId xmlns:p14="http://schemas.microsoft.com/office/powerpoint/2010/main" val="1508717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E5501BF8-E986-4619-857F-C18E08BB0973}" type="datetimeFigureOut">
              <a:rPr lang="en-US" smtClean="0"/>
              <a:t>9/18/2023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2BBB4CAF-FC27-4973-9118-98D5D6CCB58D}" type="slidenum">
              <a:rPr lang="en-US" smtClean="0"/>
              <a:t>‹#›</a:t>
            </a:fld>
            <a:endParaRPr lang="en-US" dirty="0"/>
          </a:p>
        </p:txBody>
      </p:sp>
    </p:spTree>
    <p:extLst>
      <p:ext uri="{BB962C8B-B14F-4D97-AF65-F5344CB8AC3E}">
        <p14:creationId xmlns:p14="http://schemas.microsoft.com/office/powerpoint/2010/main" val="496362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chart" Target="../charts/chart1.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chart" Target="../charts/chart3.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chart" Target="../charts/chart5.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chart" Target="../charts/chart8.xml"/><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chart" Target="../charts/chart10.xml"/><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chart" Target="../charts/chart12.xml"/><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chart" Target="../charts/chart14.xml"/><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chart" Target="../charts/chart16.xml"/><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chart" Target="../charts/chart18.xml"/><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chart" Target="../charts/chart23.xml"/><Relationship Id="rId4" Type="http://schemas.openxmlformats.org/officeDocument/2006/relationships/chart" Target="../charts/chart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98FAB-F68A-4981-A080-788677223C05}"/>
              </a:ext>
            </a:extLst>
          </p:cNvPr>
          <p:cNvSpPr>
            <a:spLocks noGrp="1"/>
          </p:cNvSpPr>
          <p:nvPr>
            <p:ph type="ctrTitle"/>
          </p:nvPr>
        </p:nvSpPr>
        <p:spPr/>
        <p:txBody>
          <a:bodyPr/>
          <a:lstStyle/>
          <a:p>
            <a:r>
              <a:rPr lang="en-US" dirty="0"/>
              <a:t>Oneida Nation Budget FY’2024</a:t>
            </a:r>
          </a:p>
        </p:txBody>
      </p:sp>
      <p:sp>
        <p:nvSpPr>
          <p:cNvPr id="3" name="Subtitle 2">
            <a:extLst>
              <a:ext uri="{FF2B5EF4-FFF2-40B4-BE49-F238E27FC236}">
                <a16:creationId xmlns:a16="http://schemas.microsoft.com/office/drawing/2014/main" id="{465FE6FB-9B06-4DF5-BEE8-0596A21F6DA3}"/>
              </a:ext>
            </a:extLst>
          </p:cNvPr>
          <p:cNvSpPr>
            <a:spLocks noGrp="1"/>
          </p:cNvSpPr>
          <p:nvPr>
            <p:ph type="subTitle" idx="1"/>
          </p:nvPr>
        </p:nvSpPr>
        <p:spPr>
          <a:xfrm>
            <a:off x="2589213" y="4930815"/>
            <a:ext cx="8915399" cy="972847"/>
          </a:xfrm>
        </p:spPr>
        <p:txBody>
          <a:bodyPr/>
          <a:lstStyle/>
          <a:p>
            <a:r>
              <a:rPr lang="en-US" dirty="0"/>
              <a:t>RaLinda </a:t>
            </a:r>
            <a:r>
              <a:rPr lang="en-US" sz="2000" dirty="0"/>
              <a:t>Ninham-Lamberies</a:t>
            </a:r>
            <a:r>
              <a:rPr lang="en-US" dirty="0"/>
              <a:t>, Assistant Chief Financial Officer</a:t>
            </a:r>
          </a:p>
        </p:txBody>
      </p:sp>
      <p:pic>
        <p:nvPicPr>
          <p:cNvPr id="7" name="Audio 6">
            <a:hlinkClick r:id="" action="ppaction://media"/>
            <a:extLst>
              <a:ext uri="{FF2B5EF4-FFF2-40B4-BE49-F238E27FC236}">
                <a16:creationId xmlns:a16="http://schemas.microsoft.com/office/drawing/2014/main" id="{DACA8519-47D0-ACAC-C403-22038569E11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89789815"/>
      </p:ext>
    </p:extLst>
  </p:cSld>
  <p:clrMapOvr>
    <a:masterClrMapping/>
  </p:clrMapOvr>
  <mc:AlternateContent xmlns:mc="http://schemas.openxmlformats.org/markup-compatibility/2006">
    <mc:Choice xmlns:p14="http://schemas.microsoft.com/office/powerpoint/2010/main" Requires="p14">
      <p:transition spd="slow" p14:dur="2000" advTm="16551"/>
    </mc:Choice>
    <mc:Fallback>
      <p:transition spd="slow" advTm="16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3FFA88-52DF-4B5E-BC79-5FF517F55456}"/>
              </a:ext>
            </a:extLst>
          </p:cNvPr>
          <p:cNvSpPr>
            <a:spLocks noGrp="1"/>
          </p:cNvSpPr>
          <p:nvPr>
            <p:ph type="title"/>
          </p:nvPr>
        </p:nvSpPr>
        <p:spPr>
          <a:xfrm>
            <a:off x="1952625" y="624110"/>
            <a:ext cx="9551987" cy="1280890"/>
          </a:xfrm>
        </p:spPr>
        <p:txBody>
          <a:bodyPr>
            <a:normAutofit fontScale="90000"/>
          </a:bodyPr>
          <a:lstStyle/>
          <a:p>
            <a:r>
              <a:rPr lang="en-US" dirty="0"/>
              <a:t>Sources - Understanding our sources of funding</a:t>
            </a:r>
            <a:br>
              <a:rPr lang="en-US" dirty="0"/>
            </a:br>
            <a:r>
              <a:rPr lang="en-US" sz="2700" dirty="0"/>
              <a:t>(P. 32 Packet)</a:t>
            </a:r>
            <a:br>
              <a:rPr lang="en-US" dirty="0"/>
            </a:br>
            <a:endParaRPr lang="en-US" dirty="0"/>
          </a:p>
        </p:txBody>
      </p:sp>
      <p:sp>
        <p:nvSpPr>
          <p:cNvPr id="3" name="Content Placeholder 2">
            <a:extLst>
              <a:ext uri="{FF2B5EF4-FFF2-40B4-BE49-F238E27FC236}">
                <a16:creationId xmlns:a16="http://schemas.microsoft.com/office/drawing/2014/main" id="{34E54777-0FC0-4A2D-B0A0-9F2A48EA757F}"/>
              </a:ext>
            </a:extLst>
          </p:cNvPr>
          <p:cNvSpPr>
            <a:spLocks noGrp="1"/>
          </p:cNvSpPr>
          <p:nvPr>
            <p:ph idx="1"/>
          </p:nvPr>
        </p:nvSpPr>
        <p:spPr>
          <a:xfrm>
            <a:off x="1727200" y="2133600"/>
            <a:ext cx="5618480" cy="4338320"/>
          </a:xfrm>
        </p:spPr>
        <p:txBody>
          <a:bodyPr>
            <a:normAutofit/>
          </a:bodyPr>
          <a:lstStyle/>
          <a:p>
            <a:r>
              <a:rPr lang="en-US" dirty="0"/>
              <a:t>Program Unit Earned income is specific to a program and the majority of that funding is restricted to the health center</a:t>
            </a:r>
          </a:p>
          <a:p>
            <a:r>
              <a:rPr lang="en-US" dirty="0"/>
              <a:t>Grants are funds from outside agencies and restricted to specific activities</a:t>
            </a:r>
          </a:p>
          <a:p>
            <a:r>
              <a:rPr lang="en-US" dirty="0"/>
              <a:t>Tribal allocations are non-cash items such as depreciation</a:t>
            </a:r>
          </a:p>
          <a:p>
            <a:r>
              <a:rPr lang="en-US" dirty="0"/>
              <a:t>Other sources of funding is mostly made up of prior year carry over and therefore is not a sustainable source of funding</a:t>
            </a:r>
          </a:p>
          <a:p>
            <a:r>
              <a:rPr lang="en-US" dirty="0"/>
              <a:t>Most of our funding is dependent on our Tribal Enterprises</a:t>
            </a:r>
          </a:p>
          <a:p>
            <a:endParaRPr lang="en-US" dirty="0"/>
          </a:p>
        </p:txBody>
      </p:sp>
      <p:graphicFrame>
        <p:nvGraphicFramePr>
          <p:cNvPr id="10" name="Chart 9">
            <a:extLst>
              <a:ext uri="{FF2B5EF4-FFF2-40B4-BE49-F238E27FC236}">
                <a16:creationId xmlns:a16="http://schemas.microsoft.com/office/drawing/2014/main" id="{7984430E-2046-4986-B5D9-9F29C9ABA942}"/>
              </a:ext>
            </a:extLst>
          </p:cNvPr>
          <p:cNvGraphicFramePr/>
          <p:nvPr>
            <p:extLst>
              <p:ext uri="{D42A27DB-BD31-4B8C-83A1-F6EECF244321}">
                <p14:modId xmlns:p14="http://schemas.microsoft.com/office/powerpoint/2010/main" val="3897625900"/>
              </p:ext>
            </p:extLst>
          </p:nvPr>
        </p:nvGraphicFramePr>
        <p:xfrm>
          <a:off x="7199453" y="1188720"/>
          <a:ext cx="4763947" cy="4448151"/>
        </p:xfrm>
        <a:graphic>
          <a:graphicData uri="http://schemas.openxmlformats.org/drawingml/2006/chart">
            <c:chart xmlns:c="http://schemas.openxmlformats.org/drawingml/2006/chart" xmlns:r="http://schemas.openxmlformats.org/officeDocument/2006/relationships" r:id="rId5"/>
          </a:graphicData>
        </a:graphic>
      </p:graphicFrame>
      <p:pic>
        <p:nvPicPr>
          <p:cNvPr id="7" name="Audio 6">
            <a:hlinkClick r:id="" action="ppaction://media"/>
            <a:extLst>
              <a:ext uri="{FF2B5EF4-FFF2-40B4-BE49-F238E27FC236}">
                <a16:creationId xmlns:a16="http://schemas.microsoft.com/office/drawing/2014/main" id="{F7780865-0B27-E6EB-FC3C-F64B14D34A7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3482872"/>
      </p:ext>
    </p:extLst>
  </p:cSld>
  <p:clrMapOvr>
    <a:masterClrMapping/>
  </p:clrMapOvr>
  <mc:AlternateContent xmlns:mc="http://schemas.openxmlformats.org/markup-compatibility/2006">
    <mc:Choice xmlns:p14="http://schemas.microsoft.com/office/powerpoint/2010/main" Requires="p14">
      <p:transition spd="slow" p14:dur="2000" advTm="82750"/>
    </mc:Choice>
    <mc:Fallback>
      <p:transition spd="slow" advTm="82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3FFA88-52DF-4B5E-BC79-5FF517F55456}"/>
              </a:ext>
            </a:extLst>
          </p:cNvPr>
          <p:cNvSpPr>
            <a:spLocks noGrp="1"/>
          </p:cNvSpPr>
          <p:nvPr>
            <p:ph type="title"/>
          </p:nvPr>
        </p:nvSpPr>
        <p:spPr>
          <a:xfrm>
            <a:off x="1695236" y="623888"/>
            <a:ext cx="9809377" cy="1281112"/>
          </a:xfrm>
        </p:spPr>
        <p:txBody>
          <a:bodyPr>
            <a:normAutofit fontScale="90000"/>
          </a:bodyPr>
          <a:lstStyle/>
          <a:p>
            <a:r>
              <a:rPr lang="en-US" dirty="0"/>
              <a:t>Allocations - Understanding where </a:t>
            </a:r>
            <a:br>
              <a:rPr lang="en-US" dirty="0"/>
            </a:br>
            <a:r>
              <a:rPr lang="en-US" dirty="0"/>
              <a:t>funds are allocated </a:t>
            </a:r>
            <a:r>
              <a:rPr kumimoji="0" lang="en-US" sz="27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(P. 33 Packet)</a:t>
            </a:r>
            <a:br>
              <a:rPr lang="en-US" dirty="0"/>
            </a:br>
            <a:endParaRPr lang="en-US" dirty="0"/>
          </a:p>
        </p:txBody>
      </p:sp>
      <p:sp>
        <p:nvSpPr>
          <p:cNvPr id="3" name="Content Placeholder 2">
            <a:extLst>
              <a:ext uri="{FF2B5EF4-FFF2-40B4-BE49-F238E27FC236}">
                <a16:creationId xmlns:a16="http://schemas.microsoft.com/office/drawing/2014/main" id="{34E54777-0FC0-4A2D-B0A0-9F2A48EA757F}"/>
              </a:ext>
            </a:extLst>
          </p:cNvPr>
          <p:cNvSpPr>
            <a:spLocks noGrp="1"/>
          </p:cNvSpPr>
          <p:nvPr>
            <p:ph idx="1"/>
          </p:nvPr>
        </p:nvSpPr>
        <p:spPr>
          <a:xfrm>
            <a:off x="1695236" y="2895600"/>
            <a:ext cx="9809377" cy="3690133"/>
          </a:xfrm>
        </p:spPr>
        <p:txBody>
          <a:bodyPr>
            <a:normAutofit/>
          </a:bodyPr>
          <a:lstStyle/>
          <a:p>
            <a:r>
              <a:rPr lang="en-US" dirty="0"/>
              <a:t>Resolutions include the activities specifically directed by GTC (P. 42 Packet).</a:t>
            </a:r>
          </a:p>
          <a:p>
            <a:r>
              <a:rPr lang="en-US" dirty="0"/>
              <a:t>Capital and debt is only our capital expenditures, we have no debt.  These items include the following </a:t>
            </a:r>
            <a:r>
              <a:rPr lang="en-US" sz="1800" dirty="0"/>
              <a:t>(P. 43 Packet)</a:t>
            </a:r>
            <a:r>
              <a:rPr lang="en-US" dirty="0"/>
              <a:t>;</a:t>
            </a:r>
          </a:p>
          <a:p>
            <a:pPr lvl="1"/>
            <a:r>
              <a:rPr lang="en-US" dirty="0"/>
              <a:t>Gaming capital equipment.  This is the amount specifically requested by gaming to reinvest in our equipment.</a:t>
            </a:r>
          </a:p>
          <a:p>
            <a:pPr lvl="1"/>
            <a:r>
              <a:rPr lang="en-US" dirty="0"/>
              <a:t>The Permanent Executive Contingency Fund is required to be set at a minimum of 1% according to the Budget and Finances Law. This fund is to be used by the Nation to prevent default on debt and to sustain operations during times of extreme financial distress. </a:t>
            </a:r>
          </a:p>
          <a:p>
            <a:pPr lvl="1"/>
            <a:r>
              <a:rPr lang="en-US" dirty="0"/>
              <a:t>Endowment are created according to the Oneida Endowments Law and contributions are set forth in the resolution.</a:t>
            </a:r>
          </a:p>
        </p:txBody>
      </p:sp>
      <p:graphicFrame>
        <p:nvGraphicFramePr>
          <p:cNvPr id="6" name="Chart 5">
            <a:extLst>
              <a:ext uri="{FF2B5EF4-FFF2-40B4-BE49-F238E27FC236}">
                <a16:creationId xmlns:a16="http://schemas.microsoft.com/office/drawing/2014/main" id="{CF835B8E-3745-4889-B19D-60DEA24B396E}"/>
              </a:ext>
            </a:extLst>
          </p:cNvPr>
          <p:cNvGraphicFramePr/>
          <p:nvPr>
            <p:extLst>
              <p:ext uri="{D42A27DB-BD31-4B8C-83A1-F6EECF244321}">
                <p14:modId xmlns:p14="http://schemas.microsoft.com/office/powerpoint/2010/main" val="509742534"/>
              </p:ext>
            </p:extLst>
          </p:nvPr>
        </p:nvGraphicFramePr>
        <p:xfrm>
          <a:off x="7867650" y="180975"/>
          <a:ext cx="4152900" cy="3248025"/>
        </p:xfrm>
        <a:graphic>
          <a:graphicData uri="http://schemas.openxmlformats.org/drawingml/2006/chart">
            <c:chart xmlns:c="http://schemas.openxmlformats.org/drawingml/2006/chart" xmlns:r="http://schemas.openxmlformats.org/officeDocument/2006/relationships" r:id="rId5"/>
          </a:graphicData>
        </a:graphic>
      </p:graphicFrame>
      <p:pic>
        <p:nvPicPr>
          <p:cNvPr id="8" name="Audio 7">
            <a:hlinkClick r:id="" action="ppaction://media"/>
            <a:extLst>
              <a:ext uri="{FF2B5EF4-FFF2-40B4-BE49-F238E27FC236}">
                <a16:creationId xmlns:a16="http://schemas.microsoft.com/office/drawing/2014/main" id="{86E90A8E-14AE-FA2D-2A51-3129F6A37D5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54688154"/>
      </p:ext>
    </p:extLst>
  </p:cSld>
  <p:clrMapOvr>
    <a:masterClrMapping/>
  </p:clrMapOvr>
  <mc:AlternateContent xmlns:mc="http://schemas.openxmlformats.org/markup-compatibility/2006">
    <mc:Choice xmlns:p14="http://schemas.microsoft.com/office/powerpoint/2010/main" Requires="p14">
      <p:transition spd="slow" p14:dur="2000" advTm="91003"/>
    </mc:Choice>
    <mc:Fallback>
      <p:transition spd="slow" advTm="91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3FFA88-52DF-4B5E-BC79-5FF517F55456}"/>
              </a:ext>
            </a:extLst>
          </p:cNvPr>
          <p:cNvSpPr>
            <a:spLocks noGrp="1"/>
          </p:cNvSpPr>
          <p:nvPr>
            <p:ph type="title"/>
          </p:nvPr>
        </p:nvSpPr>
        <p:spPr>
          <a:xfrm>
            <a:off x="1705510" y="623888"/>
            <a:ext cx="9799103" cy="1281112"/>
          </a:xfrm>
        </p:spPr>
        <p:txBody>
          <a:bodyPr>
            <a:normAutofit fontScale="90000"/>
          </a:bodyPr>
          <a:lstStyle/>
          <a:p>
            <a:r>
              <a:rPr lang="en-US" dirty="0"/>
              <a:t>Allocations - Understanding where </a:t>
            </a:r>
            <a:br>
              <a:rPr lang="en-US" dirty="0"/>
            </a:br>
            <a:r>
              <a:rPr lang="en-US" dirty="0"/>
              <a:t>funds are allocated (Continued)</a:t>
            </a:r>
            <a:br>
              <a:rPr lang="en-US" dirty="0"/>
            </a:br>
            <a:r>
              <a:rPr kumimoji="0" lang="en-US" sz="27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(P. 33 Packet)</a:t>
            </a:r>
            <a:endParaRPr lang="en-US" dirty="0"/>
          </a:p>
        </p:txBody>
      </p:sp>
      <p:sp>
        <p:nvSpPr>
          <p:cNvPr id="3" name="Content Placeholder 2">
            <a:extLst>
              <a:ext uri="{FF2B5EF4-FFF2-40B4-BE49-F238E27FC236}">
                <a16:creationId xmlns:a16="http://schemas.microsoft.com/office/drawing/2014/main" id="{34E54777-0FC0-4A2D-B0A0-9F2A48EA757F}"/>
              </a:ext>
            </a:extLst>
          </p:cNvPr>
          <p:cNvSpPr>
            <a:spLocks noGrp="1"/>
          </p:cNvSpPr>
          <p:nvPr>
            <p:ph idx="1"/>
          </p:nvPr>
        </p:nvSpPr>
        <p:spPr>
          <a:xfrm>
            <a:off x="1800225" y="2663823"/>
            <a:ext cx="8715376" cy="3819169"/>
          </a:xfrm>
        </p:spPr>
        <p:txBody>
          <a:bodyPr>
            <a:normAutofit/>
          </a:bodyPr>
          <a:lstStyle/>
          <a:p>
            <a:r>
              <a:rPr lang="en-US" sz="2000" dirty="0"/>
              <a:t>capital expenditures </a:t>
            </a:r>
            <a:r>
              <a:rPr lang="en-US" sz="1800" dirty="0"/>
              <a:t>(P. 43 Packet)</a:t>
            </a:r>
            <a:r>
              <a:rPr lang="en-US" sz="2000" dirty="0"/>
              <a:t>;</a:t>
            </a:r>
          </a:p>
          <a:p>
            <a:pPr lvl="1"/>
            <a:r>
              <a:rPr lang="en-US" sz="1800" dirty="0"/>
              <a:t>Operational equipment is based on a list of equipment needs from the organization.</a:t>
            </a:r>
          </a:p>
          <a:p>
            <a:pPr lvl="1"/>
            <a:r>
              <a:rPr lang="en-US" sz="1800" dirty="0"/>
              <a:t>Building and maintenance set aside is utilized for the upkeep of approximately 80 buildings.</a:t>
            </a:r>
          </a:p>
          <a:p>
            <a:pPr lvl="1"/>
            <a:r>
              <a:rPr lang="en-US" sz="1800" dirty="0"/>
              <a:t>Technology projects include the hardware and software needed to meet our operational and regulatory requirements.</a:t>
            </a:r>
          </a:p>
          <a:p>
            <a:pPr lvl="1"/>
            <a:r>
              <a:rPr lang="en-US" sz="1800" dirty="0"/>
              <a:t>Capital Improvement Projects include new construction, furniture, fixtures, and equipment and improvements to existing buildings.</a:t>
            </a:r>
          </a:p>
          <a:p>
            <a:pPr lvl="1"/>
            <a:r>
              <a:rPr lang="en-US" sz="1800" dirty="0"/>
              <a:t>Land acquisition funds are based on the 2033 plan approved by GTC.</a:t>
            </a:r>
          </a:p>
        </p:txBody>
      </p:sp>
      <p:graphicFrame>
        <p:nvGraphicFramePr>
          <p:cNvPr id="6" name="Chart 5">
            <a:extLst>
              <a:ext uri="{FF2B5EF4-FFF2-40B4-BE49-F238E27FC236}">
                <a16:creationId xmlns:a16="http://schemas.microsoft.com/office/drawing/2014/main" id="{CF835B8E-3745-4889-B19D-60DEA24B396E}"/>
              </a:ext>
            </a:extLst>
          </p:cNvPr>
          <p:cNvGraphicFramePr/>
          <p:nvPr>
            <p:extLst>
              <p:ext uri="{D42A27DB-BD31-4B8C-83A1-F6EECF244321}">
                <p14:modId xmlns:p14="http://schemas.microsoft.com/office/powerpoint/2010/main" val="1611945802"/>
              </p:ext>
            </p:extLst>
          </p:nvPr>
        </p:nvGraphicFramePr>
        <p:xfrm>
          <a:off x="7867650" y="180975"/>
          <a:ext cx="4152900" cy="3248025"/>
        </p:xfrm>
        <a:graphic>
          <a:graphicData uri="http://schemas.openxmlformats.org/drawingml/2006/chart">
            <c:chart xmlns:c="http://schemas.openxmlformats.org/drawingml/2006/chart" xmlns:r="http://schemas.openxmlformats.org/officeDocument/2006/relationships" r:id="rId5"/>
          </a:graphicData>
        </a:graphic>
      </p:graphicFrame>
      <p:pic>
        <p:nvPicPr>
          <p:cNvPr id="8" name="Audio 7">
            <a:hlinkClick r:id="" action="ppaction://media"/>
            <a:extLst>
              <a:ext uri="{FF2B5EF4-FFF2-40B4-BE49-F238E27FC236}">
                <a16:creationId xmlns:a16="http://schemas.microsoft.com/office/drawing/2014/main" id="{49BB41DD-A214-1520-C13B-F7733B90976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99253891"/>
      </p:ext>
    </p:extLst>
  </p:cSld>
  <p:clrMapOvr>
    <a:masterClrMapping/>
  </p:clrMapOvr>
  <mc:AlternateContent xmlns:mc="http://schemas.openxmlformats.org/markup-compatibility/2006">
    <mc:Choice xmlns:p14="http://schemas.microsoft.com/office/powerpoint/2010/main" Requires="p14">
      <p:transition spd="slow" p14:dur="2000" advTm="45598"/>
    </mc:Choice>
    <mc:Fallback>
      <p:transition spd="slow" advTm="45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2F7E7-D52D-40E8-A549-A6D053C60769}"/>
              </a:ext>
            </a:extLst>
          </p:cNvPr>
          <p:cNvSpPr>
            <a:spLocks noGrp="1"/>
          </p:cNvSpPr>
          <p:nvPr>
            <p:ph type="title"/>
          </p:nvPr>
        </p:nvSpPr>
        <p:spPr/>
        <p:txBody>
          <a:bodyPr/>
          <a:lstStyle/>
          <a:p>
            <a:r>
              <a:rPr lang="en-US" dirty="0"/>
              <a:t>Budget Overview</a:t>
            </a:r>
            <a:br>
              <a:rPr lang="en-US" dirty="0"/>
            </a:br>
            <a:r>
              <a:rPr lang="en-US" sz="2800" dirty="0"/>
              <a:t>(P. 34 Packet)</a:t>
            </a:r>
          </a:p>
        </p:txBody>
      </p:sp>
      <p:sp>
        <p:nvSpPr>
          <p:cNvPr id="4" name="Content Placeholder 3">
            <a:extLst>
              <a:ext uri="{FF2B5EF4-FFF2-40B4-BE49-F238E27FC236}">
                <a16:creationId xmlns:a16="http://schemas.microsoft.com/office/drawing/2014/main" id="{801CE013-5B56-4448-A881-5953E470FE22}"/>
              </a:ext>
            </a:extLst>
          </p:cNvPr>
          <p:cNvSpPr>
            <a:spLocks noGrp="1"/>
          </p:cNvSpPr>
          <p:nvPr>
            <p:ph idx="1"/>
          </p:nvPr>
        </p:nvSpPr>
        <p:spPr>
          <a:xfrm>
            <a:off x="2257063" y="2133600"/>
            <a:ext cx="9247549" cy="3777622"/>
          </a:xfrm>
        </p:spPr>
        <p:txBody>
          <a:bodyPr/>
          <a:lstStyle/>
          <a:p>
            <a:pPr marL="0" indent="0">
              <a:buNone/>
            </a:pPr>
            <a:r>
              <a:rPr lang="en-US" sz="2200" dirty="0"/>
              <a:t>The total budget is comprised of $528,978,084 in sources and uses.</a:t>
            </a:r>
          </a:p>
          <a:p>
            <a:endParaRPr lang="en-US" dirty="0"/>
          </a:p>
        </p:txBody>
      </p:sp>
      <p:sp>
        <p:nvSpPr>
          <p:cNvPr id="31" name="Shape">
            <a:extLst>
              <a:ext uri="{FF2B5EF4-FFF2-40B4-BE49-F238E27FC236}">
                <a16:creationId xmlns:a16="http://schemas.microsoft.com/office/drawing/2014/main" id="{DA11F244-6391-4843-86C2-B49E42868706}"/>
              </a:ext>
            </a:extLst>
          </p:cNvPr>
          <p:cNvSpPr/>
          <p:nvPr/>
        </p:nvSpPr>
        <p:spPr>
          <a:xfrm>
            <a:off x="2436462" y="3095301"/>
            <a:ext cx="1694895" cy="596261"/>
          </a:xfrm>
          <a:custGeom>
            <a:avLst/>
            <a:gdLst/>
            <a:ahLst/>
            <a:cxnLst>
              <a:cxn ang="0">
                <a:pos x="wd2" y="hd2"/>
              </a:cxn>
              <a:cxn ang="5400000">
                <a:pos x="wd2" y="hd2"/>
              </a:cxn>
              <a:cxn ang="10800000">
                <a:pos x="wd2" y="hd2"/>
              </a:cxn>
              <a:cxn ang="16200000">
                <a:pos x="wd2" y="hd2"/>
              </a:cxn>
            </a:cxnLst>
            <a:rect l="0" t="0" r="r" b="b"/>
            <a:pathLst>
              <a:path w="21600" h="21600" extrusionOk="0">
                <a:moveTo>
                  <a:pt x="18242" y="0"/>
                </a:moveTo>
                <a:lnTo>
                  <a:pt x="3358" y="0"/>
                </a:lnTo>
                <a:cubicBezTo>
                  <a:pt x="1511" y="0"/>
                  <a:pt x="0" y="1511"/>
                  <a:pt x="0" y="3358"/>
                </a:cubicBezTo>
                <a:lnTo>
                  <a:pt x="0" y="18242"/>
                </a:lnTo>
                <a:cubicBezTo>
                  <a:pt x="0" y="20089"/>
                  <a:pt x="1511" y="21600"/>
                  <a:pt x="3358" y="21600"/>
                </a:cubicBezTo>
                <a:lnTo>
                  <a:pt x="18242" y="21600"/>
                </a:lnTo>
                <a:cubicBezTo>
                  <a:pt x="20089" y="21600"/>
                  <a:pt x="21600" y="20089"/>
                  <a:pt x="21600" y="18242"/>
                </a:cubicBezTo>
                <a:lnTo>
                  <a:pt x="21600" y="3358"/>
                </a:lnTo>
                <a:cubicBezTo>
                  <a:pt x="21600" y="1511"/>
                  <a:pt x="20089" y="0"/>
                  <a:pt x="18242" y="0"/>
                </a:cubicBezTo>
                <a:close/>
              </a:path>
            </a:pathLst>
          </a:custGeom>
          <a:solidFill>
            <a:schemeClr val="accent4">
              <a:lumMod val="20000"/>
              <a:lumOff val="80000"/>
            </a:schemeClr>
          </a:solidFill>
          <a:ln w="12700">
            <a:miter lim="400000"/>
          </a:ln>
        </p:spPr>
        <p:txBody>
          <a:bodyPr lIns="38100" tIns="38100" rIns="38100" bIns="38100" anchor="ctr"/>
          <a:lstStyle/>
          <a:p>
            <a:pPr algn="ctr">
              <a:defRPr sz="3000">
                <a:solidFill>
                  <a:srgbClr val="FFFFFF"/>
                </a:solidFill>
              </a:defRPr>
            </a:pPr>
            <a:r>
              <a:rPr lang="en-US" sz="1600" b="1" dirty="0">
                <a:solidFill>
                  <a:schemeClr val="tx1">
                    <a:lumMod val="75000"/>
                    <a:lumOff val="25000"/>
                  </a:schemeClr>
                </a:solidFill>
              </a:rPr>
              <a:t>Tribal Enterprise</a:t>
            </a:r>
          </a:p>
          <a:p>
            <a:pPr algn="ctr">
              <a:defRPr sz="3000">
                <a:solidFill>
                  <a:srgbClr val="FFFFFF"/>
                </a:solidFill>
              </a:defRPr>
            </a:pPr>
            <a:r>
              <a:rPr lang="en-US" sz="1600" b="1" dirty="0">
                <a:solidFill>
                  <a:schemeClr val="tx1">
                    <a:lumMod val="75000"/>
                    <a:lumOff val="25000"/>
                  </a:schemeClr>
                </a:solidFill>
              </a:rPr>
              <a:t>$340,678,931</a:t>
            </a:r>
            <a:endParaRPr sz="1600" b="1" dirty="0">
              <a:solidFill>
                <a:schemeClr val="tx1">
                  <a:lumMod val="75000"/>
                  <a:lumOff val="25000"/>
                </a:schemeClr>
              </a:solidFill>
            </a:endParaRPr>
          </a:p>
        </p:txBody>
      </p:sp>
      <p:sp>
        <p:nvSpPr>
          <p:cNvPr id="32" name="Shape">
            <a:extLst>
              <a:ext uri="{FF2B5EF4-FFF2-40B4-BE49-F238E27FC236}">
                <a16:creationId xmlns:a16="http://schemas.microsoft.com/office/drawing/2014/main" id="{BF24718B-E97A-44FE-8AC4-741512116215}"/>
              </a:ext>
            </a:extLst>
          </p:cNvPr>
          <p:cNvSpPr/>
          <p:nvPr/>
        </p:nvSpPr>
        <p:spPr>
          <a:xfrm>
            <a:off x="2437426" y="3762698"/>
            <a:ext cx="1694895" cy="680700"/>
          </a:xfrm>
          <a:custGeom>
            <a:avLst/>
            <a:gdLst/>
            <a:ahLst/>
            <a:cxnLst>
              <a:cxn ang="0">
                <a:pos x="wd2" y="hd2"/>
              </a:cxn>
              <a:cxn ang="5400000">
                <a:pos x="wd2" y="hd2"/>
              </a:cxn>
              <a:cxn ang="10800000">
                <a:pos x="wd2" y="hd2"/>
              </a:cxn>
              <a:cxn ang="16200000">
                <a:pos x="wd2" y="hd2"/>
              </a:cxn>
            </a:cxnLst>
            <a:rect l="0" t="0" r="r" b="b"/>
            <a:pathLst>
              <a:path w="21600" h="21600" extrusionOk="0">
                <a:moveTo>
                  <a:pt x="18242" y="0"/>
                </a:moveTo>
                <a:lnTo>
                  <a:pt x="3358" y="0"/>
                </a:lnTo>
                <a:cubicBezTo>
                  <a:pt x="1511" y="0"/>
                  <a:pt x="0" y="1511"/>
                  <a:pt x="0" y="3358"/>
                </a:cubicBezTo>
                <a:lnTo>
                  <a:pt x="0" y="18242"/>
                </a:lnTo>
                <a:cubicBezTo>
                  <a:pt x="0" y="20089"/>
                  <a:pt x="1511" y="21600"/>
                  <a:pt x="3358" y="21600"/>
                </a:cubicBezTo>
                <a:lnTo>
                  <a:pt x="18242" y="21600"/>
                </a:lnTo>
                <a:cubicBezTo>
                  <a:pt x="20089" y="21600"/>
                  <a:pt x="21600" y="20089"/>
                  <a:pt x="21600" y="18242"/>
                </a:cubicBezTo>
                <a:lnTo>
                  <a:pt x="21600" y="3358"/>
                </a:lnTo>
                <a:cubicBezTo>
                  <a:pt x="21600" y="1511"/>
                  <a:pt x="20089" y="0"/>
                  <a:pt x="18242" y="0"/>
                </a:cubicBezTo>
                <a:close/>
              </a:path>
            </a:pathLst>
          </a:custGeom>
          <a:solidFill>
            <a:schemeClr val="accent2">
              <a:lumMod val="20000"/>
              <a:lumOff val="80000"/>
            </a:schemeClr>
          </a:solidFill>
          <a:ln w="12700">
            <a:miter lim="400000"/>
          </a:ln>
        </p:spPr>
        <p:txBody>
          <a:bodyPr lIns="38100" tIns="38100" rIns="38100" bIns="38100" anchor="ctr"/>
          <a:lstStyle/>
          <a:p>
            <a:pPr algn="ctr"/>
            <a:r>
              <a:rPr lang="en-US" sz="1600" b="1" noProof="1">
                <a:solidFill>
                  <a:schemeClr val="tx1">
                    <a:lumMod val="65000"/>
                    <a:lumOff val="35000"/>
                  </a:schemeClr>
                </a:solidFill>
              </a:rPr>
              <a:t>Program Unit Earned Income</a:t>
            </a:r>
          </a:p>
          <a:p>
            <a:pPr algn="ctr"/>
            <a:r>
              <a:rPr lang="en-US" sz="1600" b="1" noProof="1">
                <a:solidFill>
                  <a:schemeClr val="tx1">
                    <a:lumMod val="65000"/>
                    <a:lumOff val="35000"/>
                  </a:schemeClr>
                </a:solidFill>
              </a:rPr>
              <a:t>$41,496,094</a:t>
            </a:r>
          </a:p>
        </p:txBody>
      </p:sp>
      <p:sp>
        <p:nvSpPr>
          <p:cNvPr id="33" name="Shape">
            <a:extLst>
              <a:ext uri="{FF2B5EF4-FFF2-40B4-BE49-F238E27FC236}">
                <a16:creationId xmlns:a16="http://schemas.microsoft.com/office/drawing/2014/main" id="{ED468852-16C5-4982-87A1-630E4C9CE995}"/>
              </a:ext>
            </a:extLst>
          </p:cNvPr>
          <p:cNvSpPr/>
          <p:nvPr/>
        </p:nvSpPr>
        <p:spPr>
          <a:xfrm>
            <a:off x="2436461" y="4514532"/>
            <a:ext cx="1686575" cy="515535"/>
          </a:xfrm>
          <a:custGeom>
            <a:avLst/>
            <a:gdLst/>
            <a:ahLst/>
            <a:cxnLst>
              <a:cxn ang="0">
                <a:pos x="wd2" y="hd2"/>
              </a:cxn>
              <a:cxn ang="5400000">
                <a:pos x="wd2" y="hd2"/>
              </a:cxn>
              <a:cxn ang="10800000">
                <a:pos x="wd2" y="hd2"/>
              </a:cxn>
              <a:cxn ang="16200000">
                <a:pos x="wd2" y="hd2"/>
              </a:cxn>
            </a:cxnLst>
            <a:rect l="0" t="0" r="r" b="b"/>
            <a:pathLst>
              <a:path w="21600" h="21600" extrusionOk="0">
                <a:moveTo>
                  <a:pt x="18242" y="0"/>
                </a:moveTo>
                <a:lnTo>
                  <a:pt x="3358" y="0"/>
                </a:lnTo>
                <a:cubicBezTo>
                  <a:pt x="1511" y="0"/>
                  <a:pt x="0" y="1511"/>
                  <a:pt x="0" y="3358"/>
                </a:cubicBezTo>
                <a:lnTo>
                  <a:pt x="0" y="18242"/>
                </a:lnTo>
                <a:cubicBezTo>
                  <a:pt x="0" y="20089"/>
                  <a:pt x="1511" y="21600"/>
                  <a:pt x="3358" y="21600"/>
                </a:cubicBezTo>
                <a:lnTo>
                  <a:pt x="18242" y="21600"/>
                </a:lnTo>
                <a:cubicBezTo>
                  <a:pt x="20089" y="21600"/>
                  <a:pt x="21600" y="20089"/>
                  <a:pt x="21600" y="18242"/>
                </a:cubicBezTo>
                <a:lnTo>
                  <a:pt x="21600" y="3358"/>
                </a:lnTo>
                <a:cubicBezTo>
                  <a:pt x="21600" y="1511"/>
                  <a:pt x="20089" y="0"/>
                  <a:pt x="18242" y="0"/>
                </a:cubicBezTo>
                <a:close/>
              </a:path>
            </a:pathLst>
          </a:custGeom>
          <a:solidFill>
            <a:schemeClr val="bg2">
              <a:lumMod val="90000"/>
            </a:schemeClr>
          </a:solidFill>
          <a:ln w="12700">
            <a:miter lim="400000"/>
          </a:ln>
        </p:spPr>
        <p:txBody>
          <a:bodyPr lIns="38100" tIns="38100" rIns="38100" bIns="38100" anchor="ctr"/>
          <a:lstStyle/>
          <a:p>
            <a:pPr algn="ctr">
              <a:defRPr sz="3000">
                <a:solidFill>
                  <a:srgbClr val="FFFFFF"/>
                </a:solidFill>
              </a:defRPr>
            </a:pPr>
            <a:r>
              <a:rPr lang="en-US" sz="1600" b="1" dirty="0">
                <a:solidFill>
                  <a:schemeClr val="tx1">
                    <a:lumMod val="65000"/>
                    <a:lumOff val="35000"/>
                  </a:schemeClr>
                </a:solidFill>
              </a:rPr>
              <a:t>Grants</a:t>
            </a:r>
          </a:p>
          <a:p>
            <a:pPr algn="ctr">
              <a:defRPr sz="3000">
                <a:solidFill>
                  <a:srgbClr val="FFFFFF"/>
                </a:solidFill>
              </a:defRPr>
            </a:pPr>
            <a:r>
              <a:rPr lang="en-US" sz="1600" b="1" dirty="0">
                <a:solidFill>
                  <a:schemeClr val="tx1">
                    <a:lumMod val="65000"/>
                    <a:lumOff val="35000"/>
                  </a:schemeClr>
                </a:solidFill>
              </a:rPr>
              <a:t>$75,272,702</a:t>
            </a:r>
            <a:endParaRPr sz="1600" b="1" dirty="0">
              <a:solidFill>
                <a:schemeClr val="tx1">
                  <a:lumMod val="65000"/>
                  <a:lumOff val="35000"/>
                </a:schemeClr>
              </a:solidFill>
            </a:endParaRPr>
          </a:p>
        </p:txBody>
      </p:sp>
      <p:sp>
        <p:nvSpPr>
          <p:cNvPr id="34" name="Shape">
            <a:extLst>
              <a:ext uri="{FF2B5EF4-FFF2-40B4-BE49-F238E27FC236}">
                <a16:creationId xmlns:a16="http://schemas.microsoft.com/office/drawing/2014/main" id="{4D464536-22FD-4F0C-AC79-7B163ED4FF2F}"/>
              </a:ext>
            </a:extLst>
          </p:cNvPr>
          <p:cNvSpPr/>
          <p:nvPr/>
        </p:nvSpPr>
        <p:spPr>
          <a:xfrm>
            <a:off x="5828959" y="3896057"/>
            <a:ext cx="1533825" cy="1682622"/>
          </a:xfrm>
          <a:custGeom>
            <a:avLst/>
            <a:gdLst/>
            <a:ahLst/>
            <a:cxnLst>
              <a:cxn ang="0">
                <a:pos x="wd2" y="hd2"/>
              </a:cxn>
              <a:cxn ang="5400000">
                <a:pos x="wd2" y="hd2"/>
              </a:cxn>
              <a:cxn ang="10800000">
                <a:pos x="wd2" y="hd2"/>
              </a:cxn>
              <a:cxn ang="16200000">
                <a:pos x="wd2" y="hd2"/>
              </a:cxn>
            </a:cxnLst>
            <a:rect l="0" t="0" r="r" b="b"/>
            <a:pathLst>
              <a:path w="21600" h="21600" extrusionOk="0">
                <a:moveTo>
                  <a:pt x="18240" y="0"/>
                </a:moveTo>
                <a:lnTo>
                  <a:pt x="3360" y="0"/>
                </a:lnTo>
                <a:cubicBezTo>
                  <a:pt x="1515" y="0"/>
                  <a:pt x="0" y="1514"/>
                  <a:pt x="0" y="3360"/>
                </a:cubicBezTo>
                <a:lnTo>
                  <a:pt x="0" y="18240"/>
                </a:lnTo>
                <a:cubicBezTo>
                  <a:pt x="0" y="20086"/>
                  <a:pt x="1514" y="21600"/>
                  <a:pt x="3360" y="21600"/>
                </a:cubicBezTo>
                <a:lnTo>
                  <a:pt x="18240" y="21600"/>
                </a:lnTo>
                <a:cubicBezTo>
                  <a:pt x="20085" y="21600"/>
                  <a:pt x="21600" y="20086"/>
                  <a:pt x="21600" y="18240"/>
                </a:cubicBezTo>
                <a:lnTo>
                  <a:pt x="21600" y="3360"/>
                </a:lnTo>
                <a:cubicBezTo>
                  <a:pt x="21592" y="1514"/>
                  <a:pt x="20086" y="0"/>
                  <a:pt x="18240" y="0"/>
                </a:cubicBezTo>
                <a:close/>
              </a:path>
            </a:pathLst>
          </a:custGeom>
          <a:solidFill>
            <a:srgbClr val="EFE5F7"/>
          </a:solidFill>
          <a:ln w="12700">
            <a:miter lim="400000"/>
          </a:ln>
        </p:spPr>
        <p:txBody>
          <a:bodyPr lIns="38100" tIns="38100" rIns="38100" bIns="38100" anchor="ctr"/>
          <a:lstStyle/>
          <a:p>
            <a:pPr algn="ctr"/>
            <a:r>
              <a:rPr lang="en-US" sz="1600" b="1" noProof="1">
                <a:solidFill>
                  <a:schemeClr val="tx1">
                    <a:lumMod val="65000"/>
                    <a:lumOff val="35000"/>
                  </a:schemeClr>
                </a:solidFill>
              </a:rPr>
              <a:t>Allocations for Tribal Operations</a:t>
            </a:r>
          </a:p>
        </p:txBody>
      </p:sp>
      <p:sp>
        <p:nvSpPr>
          <p:cNvPr id="35" name="Shape">
            <a:extLst>
              <a:ext uri="{FF2B5EF4-FFF2-40B4-BE49-F238E27FC236}">
                <a16:creationId xmlns:a16="http://schemas.microsoft.com/office/drawing/2014/main" id="{56C57CBC-7FAE-40F7-ADA2-3C3B414443DE}"/>
              </a:ext>
            </a:extLst>
          </p:cNvPr>
          <p:cNvSpPr/>
          <p:nvPr/>
        </p:nvSpPr>
        <p:spPr>
          <a:xfrm>
            <a:off x="2436462" y="5101202"/>
            <a:ext cx="1685314" cy="670424"/>
          </a:xfrm>
          <a:custGeom>
            <a:avLst/>
            <a:gdLst/>
            <a:ahLst/>
            <a:cxnLst>
              <a:cxn ang="0">
                <a:pos x="wd2" y="hd2"/>
              </a:cxn>
              <a:cxn ang="5400000">
                <a:pos x="wd2" y="hd2"/>
              </a:cxn>
              <a:cxn ang="10800000">
                <a:pos x="wd2" y="hd2"/>
              </a:cxn>
              <a:cxn ang="16200000">
                <a:pos x="wd2" y="hd2"/>
              </a:cxn>
            </a:cxnLst>
            <a:rect l="0" t="0" r="r" b="b"/>
            <a:pathLst>
              <a:path w="21600" h="21600" extrusionOk="0">
                <a:moveTo>
                  <a:pt x="18242" y="0"/>
                </a:moveTo>
                <a:lnTo>
                  <a:pt x="3358" y="0"/>
                </a:lnTo>
                <a:cubicBezTo>
                  <a:pt x="1511" y="0"/>
                  <a:pt x="0" y="1511"/>
                  <a:pt x="0" y="3358"/>
                </a:cubicBezTo>
                <a:lnTo>
                  <a:pt x="0" y="18242"/>
                </a:lnTo>
                <a:cubicBezTo>
                  <a:pt x="0" y="20089"/>
                  <a:pt x="1511" y="21600"/>
                  <a:pt x="3358" y="21600"/>
                </a:cubicBezTo>
                <a:lnTo>
                  <a:pt x="18242" y="21600"/>
                </a:lnTo>
                <a:cubicBezTo>
                  <a:pt x="20089" y="21600"/>
                  <a:pt x="21600" y="20089"/>
                  <a:pt x="21600" y="18242"/>
                </a:cubicBezTo>
                <a:lnTo>
                  <a:pt x="21600" y="3358"/>
                </a:lnTo>
                <a:cubicBezTo>
                  <a:pt x="21600" y="1511"/>
                  <a:pt x="20089" y="0"/>
                  <a:pt x="18242" y="0"/>
                </a:cubicBezTo>
                <a:close/>
              </a:path>
            </a:pathLst>
          </a:custGeom>
          <a:solidFill>
            <a:schemeClr val="accent6">
              <a:lumMod val="20000"/>
              <a:lumOff val="80000"/>
            </a:schemeClr>
          </a:solidFill>
          <a:ln w="12700">
            <a:miter lim="400000"/>
          </a:ln>
        </p:spPr>
        <p:txBody>
          <a:bodyPr lIns="38100" tIns="38100" rIns="38100" bIns="38100" anchor="ctr"/>
          <a:lstStyle/>
          <a:p>
            <a:pPr algn="ctr"/>
            <a:r>
              <a:rPr lang="en-US" sz="1600" b="1" noProof="1">
                <a:solidFill>
                  <a:schemeClr val="tx1">
                    <a:lumMod val="65000"/>
                    <a:lumOff val="35000"/>
                  </a:schemeClr>
                </a:solidFill>
              </a:rPr>
              <a:t>Tribal Allocations</a:t>
            </a:r>
          </a:p>
          <a:p>
            <a:pPr algn="ctr"/>
            <a:r>
              <a:rPr lang="en-US" sz="1600" b="1" noProof="1">
                <a:solidFill>
                  <a:schemeClr val="tx1">
                    <a:lumMod val="65000"/>
                    <a:lumOff val="35000"/>
                  </a:schemeClr>
                </a:solidFill>
              </a:rPr>
              <a:t>$16,886,847</a:t>
            </a:r>
          </a:p>
        </p:txBody>
      </p:sp>
      <p:sp>
        <p:nvSpPr>
          <p:cNvPr id="36" name="Shape">
            <a:extLst>
              <a:ext uri="{FF2B5EF4-FFF2-40B4-BE49-F238E27FC236}">
                <a16:creationId xmlns:a16="http://schemas.microsoft.com/office/drawing/2014/main" id="{F98FBCB9-1A5D-49F0-AFF2-3F15330C31E4}"/>
              </a:ext>
            </a:extLst>
          </p:cNvPr>
          <p:cNvSpPr/>
          <p:nvPr/>
        </p:nvSpPr>
        <p:spPr>
          <a:xfrm>
            <a:off x="2446527" y="5850692"/>
            <a:ext cx="1686575" cy="580144"/>
          </a:xfrm>
          <a:custGeom>
            <a:avLst/>
            <a:gdLst/>
            <a:ahLst/>
            <a:cxnLst>
              <a:cxn ang="0">
                <a:pos x="wd2" y="hd2"/>
              </a:cxn>
              <a:cxn ang="5400000">
                <a:pos x="wd2" y="hd2"/>
              </a:cxn>
              <a:cxn ang="10800000">
                <a:pos x="wd2" y="hd2"/>
              </a:cxn>
              <a:cxn ang="16200000">
                <a:pos x="wd2" y="hd2"/>
              </a:cxn>
            </a:cxnLst>
            <a:rect l="0" t="0" r="r" b="b"/>
            <a:pathLst>
              <a:path w="21600" h="21600" extrusionOk="0">
                <a:moveTo>
                  <a:pt x="18242" y="0"/>
                </a:moveTo>
                <a:lnTo>
                  <a:pt x="3358" y="0"/>
                </a:lnTo>
                <a:cubicBezTo>
                  <a:pt x="1511" y="0"/>
                  <a:pt x="0" y="1511"/>
                  <a:pt x="0" y="3358"/>
                </a:cubicBezTo>
                <a:lnTo>
                  <a:pt x="0" y="18242"/>
                </a:lnTo>
                <a:cubicBezTo>
                  <a:pt x="0" y="20089"/>
                  <a:pt x="1511" y="21600"/>
                  <a:pt x="3358" y="21600"/>
                </a:cubicBezTo>
                <a:lnTo>
                  <a:pt x="18242" y="21600"/>
                </a:lnTo>
                <a:cubicBezTo>
                  <a:pt x="20089" y="21600"/>
                  <a:pt x="21600" y="20089"/>
                  <a:pt x="21600" y="18242"/>
                </a:cubicBezTo>
                <a:lnTo>
                  <a:pt x="21600" y="3358"/>
                </a:lnTo>
                <a:cubicBezTo>
                  <a:pt x="21600" y="1511"/>
                  <a:pt x="20089" y="0"/>
                  <a:pt x="18242" y="0"/>
                </a:cubicBezTo>
                <a:close/>
              </a:path>
            </a:pathLst>
          </a:custGeom>
          <a:solidFill>
            <a:schemeClr val="accent1">
              <a:lumMod val="20000"/>
              <a:lumOff val="80000"/>
            </a:schemeClr>
          </a:solidFill>
          <a:ln w="12700">
            <a:miter lim="400000"/>
          </a:ln>
        </p:spPr>
        <p:txBody>
          <a:bodyPr lIns="38100" tIns="38100" rIns="38100" bIns="38100" anchor="ctr"/>
          <a:lstStyle/>
          <a:p>
            <a:pPr algn="ctr">
              <a:defRPr sz="3000">
                <a:solidFill>
                  <a:srgbClr val="FFFFFF"/>
                </a:solidFill>
              </a:defRPr>
            </a:pPr>
            <a:r>
              <a:rPr lang="en-US" sz="1600" b="1" dirty="0">
                <a:solidFill>
                  <a:schemeClr val="tx1">
                    <a:lumMod val="65000"/>
                    <a:lumOff val="35000"/>
                  </a:schemeClr>
                </a:solidFill>
              </a:rPr>
              <a:t>Other Sources</a:t>
            </a:r>
          </a:p>
          <a:p>
            <a:pPr algn="ctr">
              <a:defRPr sz="3000">
                <a:solidFill>
                  <a:srgbClr val="FFFFFF"/>
                </a:solidFill>
              </a:defRPr>
            </a:pPr>
            <a:r>
              <a:rPr lang="en-US" sz="1600" b="1" dirty="0">
                <a:solidFill>
                  <a:schemeClr val="tx1">
                    <a:lumMod val="65000"/>
                    <a:lumOff val="35000"/>
                  </a:schemeClr>
                </a:solidFill>
              </a:rPr>
              <a:t>$54,643,510</a:t>
            </a:r>
            <a:endParaRPr sz="1600" b="1" dirty="0">
              <a:solidFill>
                <a:schemeClr val="tx1">
                  <a:lumMod val="65000"/>
                  <a:lumOff val="35000"/>
                </a:schemeClr>
              </a:solidFill>
            </a:endParaRPr>
          </a:p>
        </p:txBody>
      </p:sp>
      <p:sp>
        <p:nvSpPr>
          <p:cNvPr id="37" name="Shape">
            <a:extLst>
              <a:ext uri="{FF2B5EF4-FFF2-40B4-BE49-F238E27FC236}">
                <a16:creationId xmlns:a16="http://schemas.microsoft.com/office/drawing/2014/main" id="{719D9AC2-94CB-4C3F-94D9-A8B763BFECB0}"/>
              </a:ext>
            </a:extLst>
          </p:cNvPr>
          <p:cNvSpPr/>
          <p:nvPr/>
        </p:nvSpPr>
        <p:spPr>
          <a:xfrm>
            <a:off x="9242152" y="5036608"/>
            <a:ext cx="1688567" cy="586471"/>
          </a:xfrm>
          <a:custGeom>
            <a:avLst/>
            <a:gdLst/>
            <a:ahLst/>
            <a:cxnLst>
              <a:cxn ang="0">
                <a:pos x="wd2" y="hd2"/>
              </a:cxn>
              <a:cxn ang="5400000">
                <a:pos x="wd2" y="hd2"/>
              </a:cxn>
              <a:cxn ang="10800000">
                <a:pos x="wd2" y="hd2"/>
              </a:cxn>
              <a:cxn ang="16200000">
                <a:pos x="wd2" y="hd2"/>
              </a:cxn>
            </a:cxnLst>
            <a:rect l="0" t="0" r="r" b="b"/>
            <a:pathLst>
              <a:path w="21600" h="21600" extrusionOk="0">
                <a:moveTo>
                  <a:pt x="3358" y="21600"/>
                </a:moveTo>
                <a:lnTo>
                  <a:pt x="18242" y="21600"/>
                </a:lnTo>
                <a:cubicBezTo>
                  <a:pt x="20089" y="21600"/>
                  <a:pt x="21600" y="20089"/>
                  <a:pt x="21600" y="18242"/>
                </a:cubicBezTo>
                <a:lnTo>
                  <a:pt x="21600" y="3358"/>
                </a:lnTo>
                <a:cubicBezTo>
                  <a:pt x="21600" y="1511"/>
                  <a:pt x="20089" y="0"/>
                  <a:pt x="18242" y="0"/>
                </a:cubicBezTo>
                <a:lnTo>
                  <a:pt x="3358" y="0"/>
                </a:lnTo>
                <a:cubicBezTo>
                  <a:pt x="1511" y="0"/>
                  <a:pt x="0" y="1511"/>
                  <a:pt x="0" y="3358"/>
                </a:cubicBezTo>
                <a:lnTo>
                  <a:pt x="0" y="18242"/>
                </a:lnTo>
                <a:cubicBezTo>
                  <a:pt x="0" y="20089"/>
                  <a:pt x="1511" y="21600"/>
                  <a:pt x="3358" y="21600"/>
                </a:cubicBezTo>
                <a:close/>
              </a:path>
            </a:pathLst>
          </a:custGeom>
          <a:solidFill>
            <a:srgbClr val="EFE5F7"/>
          </a:solidFill>
          <a:ln w="12700">
            <a:miter lim="400000"/>
          </a:ln>
        </p:spPr>
        <p:txBody>
          <a:bodyPr lIns="38100" tIns="38100" rIns="38100" bIns="38100" anchor="ctr"/>
          <a:lstStyle/>
          <a:p>
            <a:pPr algn="ctr"/>
            <a:r>
              <a:rPr lang="en-US" sz="1600" b="1" noProof="1">
                <a:solidFill>
                  <a:schemeClr val="tx1">
                    <a:lumMod val="65000"/>
                    <a:lumOff val="35000"/>
                  </a:schemeClr>
                </a:solidFill>
              </a:rPr>
              <a:t>Operations</a:t>
            </a:r>
          </a:p>
          <a:p>
            <a:pPr algn="ctr"/>
            <a:r>
              <a:rPr lang="en-US" sz="1600" b="1" noProof="1">
                <a:solidFill>
                  <a:schemeClr val="tx1">
                    <a:lumMod val="65000"/>
                    <a:lumOff val="35000"/>
                  </a:schemeClr>
                </a:solidFill>
              </a:rPr>
              <a:t>$404,541,146</a:t>
            </a:r>
          </a:p>
        </p:txBody>
      </p:sp>
      <p:sp>
        <p:nvSpPr>
          <p:cNvPr id="38" name="Shape">
            <a:extLst>
              <a:ext uri="{FF2B5EF4-FFF2-40B4-BE49-F238E27FC236}">
                <a16:creationId xmlns:a16="http://schemas.microsoft.com/office/drawing/2014/main" id="{CD369583-37DE-4217-A4AE-F1CF5DDB304C}"/>
              </a:ext>
            </a:extLst>
          </p:cNvPr>
          <p:cNvSpPr/>
          <p:nvPr/>
        </p:nvSpPr>
        <p:spPr>
          <a:xfrm>
            <a:off x="9242153" y="4414314"/>
            <a:ext cx="1688567" cy="515535"/>
          </a:xfrm>
          <a:custGeom>
            <a:avLst/>
            <a:gdLst/>
            <a:ahLst/>
            <a:cxnLst>
              <a:cxn ang="0">
                <a:pos x="wd2" y="hd2"/>
              </a:cxn>
              <a:cxn ang="5400000">
                <a:pos x="wd2" y="hd2"/>
              </a:cxn>
              <a:cxn ang="10800000">
                <a:pos x="wd2" y="hd2"/>
              </a:cxn>
              <a:cxn ang="16200000">
                <a:pos x="wd2" y="hd2"/>
              </a:cxn>
            </a:cxnLst>
            <a:rect l="0" t="0" r="r" b="b"/>
            <a:pathLst>
              <a:path w="21600" h="21600" extrusionOk="0">
                <a:moveTo>
                  <a:pt x="3358" y="21600"/>
                </a:moveTo>
                <a:lnTo>
                  <a:pt x="18242" y="21600"/>
                </a:lnTo>
                <a:cubicBezTo>
                  <a:pt x="20089" y="21600"/>
                  <a:pt x="21600" y="20089"/>
                  <a:pt x="21600" y="18242"/>
                </a:cubicBezTo>
                <a:lnTo>
                  <a:pt x="21600" y="3358"/>
                </a:lnTo>
                <a:cubicBezTo>
                  <a:pt x="21600" y="1511"/>
                  <a:pt x="20089" y="0"/>
                  <a:pt x="18242" y="0"/>
                </a:cubicBezTo>
                <a:lnTo>
                  <a:pt x="3358" y="0"/>
                </a:lnTo>
                <a:cubicBezTo>
                  <a:pt x="1511" y="0"/>
                  <a:pt x="0" y="1511"/>
                  <a:pt x="0" y="3358"/>
                </a:cubicBezTo>
                <a:lnTo>
                  <a:pt x="0" y="18242"/>
                </a:lnTo>
                <a:cubicBezTo>
                  <a:pt x="0" y="20089"/>
                  <a:pt x="1511" y="21600"/>
                  <a:pt x="3358" y="21600"/>
                </a:cubicBezTo>
                <a:close/>
              </a:path>
            </a:pathLst>
          </a:custGeom>
          <a:solidFill>
            <a:srgbClr val="EFE5F7"/>
          </a:solidFill>
          <a:ln w="12700">
            <a:miter lim="400000"/>
          </a:ln>
        </p:spPr>
        <p:txBody>
          <a:bodyPr lIns="38100" tIns="38100" rIns="38100" bIns="38100" anchor="ct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r>
              <a:rPr kumimoji="0" lang="en-US" sz="1600" b="1" i="0" u="none" strike="noStrike" kern="1200" cap="none" spc="0" normalizeH="0" baseline="0" noProof="0" dirty="0">
                <a:ln>
                  <a:noFill/>
                </a:ln>
                <a:solidFill>
                  <a:prstClr val="black">
                    <a:lumMod val="65000"/>
                    <a:lumOff val="35000"/>
                  </a:prstClr>
                </a:solidFill>
                <a:effectLst/>
                <a:uLnTx/>
                <a:uFillTx/>
                <a:ea typeface="+mn-ea"/>
                <a:cs typeface="+mn-cs"/>
              </a:rPr>
              <a:t>Capital &amp; Debt</a:t>
            </a:r>
          </a:p>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r>
              <a:rPr lang="en-US" sz="1600" b="1" dirty="0">
                <a:solidFill>
                  <a:prstClr val="black">
                    <a:lumMod val="65000"/>
                    <a:lumOff val="35000"/>
                  </a:prstClr>
                </a:solidFill>
              </a:rPr>
              <a:t>$73,963,048</a:t>
            </a:r>
            <a:endParaRPr kumimoji="0" lang="en-US" sz="1600" b="1" i="0" u="none" strike="noStrike" kern="1200" cap="none" spc="0" normalizeH="0" baseline="0" noProof="0" dirty="0">
              <a:ln>
                <a:noFill/>
              </a:ln>
              <a:solidFill>
                <a:prstClr val="black">
                  <a:lumMod val="65000"/>
                  <a:lumOff val="35000"/>
                </a:prstClr>
              </a:solidFill>
              <a:effectLst/>
              <a:uLnTx/>
              <a:uFillTx/>
            </a:endParaRPr>
          </a:p>
        </p:txBody>
      </p:sp>
      <p:grpSp>
        <p:nvGrpSpPr>
          <p:cNvPr id="39" name="Group 38">
            <a:extLst>
              <a:ext uri="{FF2B5EF4-FFF2-40B4-BE49-F238E27FC236}">
                <a16:creationId xmlns:a16="http://schemas.microsoft.com/office/drawing/2014/main" id="{3A4B455D-1DEB-4ED3-8DD7-54179C790106}"/>
              </a:ext>
            </a:extLst>
          </p:cNvPr>
          <p:cNvGrpSpPr/>
          <p:nvPr/>
        </p:nvGrpSpPr>
        <p:grpSpPr>
          <a:xfrm>
            <a:off x="4144425" y="3355596"/>
            <a:ext cx="1686575" cy="2735667"/>
            <a:chOff x="1548129" y="1008379"/>
            <a:chExt cx="2755903" cy="4824731"/>
          </a:xfrm>
        </p:grpSpPr>
        <p:sp>
          <p:nvSpPr>
            <p:cNvPr id="40" name="Rectangle">
              <a:extLst>
                <a:ext uri="{FF2B5EF4-FFF2-40B4-BE49-F238E27FC236}">
                  <a16:creationId xmlns:a16="http://schemas.microsoft.com/office/drawing/2014/main" id="{8A16C64B-AABC-4DFD-833C-E8E06DE34CBD}"/>
                </a:ext>
              </a:extLst>
            </p:cNvPr>
            <p:cNvSpPr/>
            <p:nvPr/>
          </p:nvSpPr>
          <p:spPr>
            <a:xfrm>
              <a:off x="1549399" y="3218180"/>
              <a:ext cx="2754633" cy="430530"/>
            </a:xfrm>
            <a:prstGeom prst="rect">
              <a:avLst/>
            </a:prstGeom>
            <a:solidFill>
              <a:schemeClr val="bg2">
                <a:lumMod val="90000"/>
              </a:schemeClr>
            </a:solidFill>
            <a:ln w="12700">
              <a:miter lim="400000"/>
            </a:ln>
          </p:spPr>
          <p:txBody>
            <a:bodyPr lIns="38100" tIns="38100" rIns="38100" bIns="38100" anchor="ctr"/>
            <a:lstStyle/>
            <a:p>
              <a:pPr algn="ctr">
                <a:defRPr sz="3000">
                  <a:solidFill>
                    <a:srgbClr val="FFFFFF"/>
                  </a:solidFill>
                </a:defRPr>
              </a:pPr>
              <a:endParaRPr dirty="0">
                <a:solidFill>
                  <a:schemeClr val="tx1">
                    <a:lumMod val="65000"/>
                    <a:lumOff val="35000"/>
                  </a:schemeClr>
                </a:solidFill>
              </a:endParaRPr>
            </a:p>
          </p:txBody>
        </p:sp>
        <p:sp>
          <p:nvSpPr>
            <p:cNvPr id="41" name="Shape">
              <a:extLst>
                <a:ext uri="{FF2B5EF4-FFF2-40B4-BE49-F238E27FC236}">
                  <a16:creationId xmlns:a16="http://schemas.microsoft.com/office/drawing/2014/main" id="{78086C30-C1E4-440F-9711-51DBB452478E}"/>
                </a:ext>
              </a:extLst>
            </p:cNvPr>
            <p:cNvSpPr/>
            <p:nvPr/>
          </p:nvSpPr>
          <p:spPr>
            <a:xfrm>
              <a:off x="1549399" y="2113279"/>
              <a:ext cx="2754633" cy="1023621"/>
            </a:xfrm>
            <a:custGeom>
              <a:avLst/>
              <a:gdLst/>
              <a:ahLst/>
              <a:cxnLst>
                <a:cxn ang="0">
                  <a:pos x="wd2" y="hd2"/>
                </a:cxn>
                <a:cxn ang="5400000">
                  <a:pos x="wd2" y="hd2"/>
                </a:cxn>
                <a:cxn ang="10800000">
                  <a:pos x="wd2" y="hd2"/>
                </a:cxn>
                <a:cxn ang="16200000">
                  <a:pos x="wd2" y="hd2"/>
                </a:cxn>
              </a:cxnLst>
              <a:rect l="0" t="0" r="r" b="b"/>
              <a:pathLst>
                <a:path w="21600" h="21600" extrusionOk="0">
                  <a:moveTo>
                    <a:pt x="20126" y="21600"/>
                  </a:moveTo>
                  <a:cubicBezTo>
                    <a:pt x="18742" y="21600"/>
                    <a:pt x="17248" y="21386"/>
                    <a:pt x="15794" y="19644"/>
                  </a:cubicBezTo>
                  <a:cubicBezTo>
                    <a:pt x="15625" y="19429"/>
                    <a:pt x="15436" y="19215"/>
                    <a:pt x="15227" y="18920"/>
                  </a:cubicBezTo>
                  <a:cubicBezTo>
                    <a:pt x="14350" y="17795"/>
                    <a:pt x="13514" y="16481"/>
                    <a:pt x="12717" y="15222"/>
                  </a:cubicBezTo>
                  <a:cubicBezTo>
                    <a:pt x="11572" y="13426"/>
                    <a:pt x="10496" y="11711"/>
                    <a:pt x="9341" y="10612"/>
                  </a:cubicBezTo>
                  <a:cubicBezTo>
                    <a:pt x="7997" y="9326"/>
                    <a:pt x="6543" y="9138"/>
                    <a:pt x="5298" y="9112"/>
                  </a:cubicBezTo>
                  <a:cubicBezTo>
                    <a:pt x="3167" y="9085"/>
                    <a:pt x="1534" y="9085"/>
                    <a:pt x="0" y="9085"/>
                  </a:cubicBezTo>
                  <a:lnTo>
                    <a:pt x="0" y="0"/>
                  </a:lnTo>
                  <a:cubicBezTo>
                    <a:pt x="1534" y="0"/>
                    <a:pt x="3167" y="0"/>
                    <a:pt x="5308" y="27"/>
                  </a:cubicBezTo>
                  <a:cubicBezTo>
                    <a:pt x="6841" y="27"/>
                    <a:pt x="8654" y="295"/>
                    <a:pt x="10486" y="2037"/>
                  </a:cubicBezTo>
                  <a:cubicBezTo>
                    <a:pt x="11940" y="3430"/>
                    <a:pt x="13205" y="5440"/>
                    <a:pt x="14430" y="7370"/>
                  </a:cubicBezTo>
                  <a:cubicBezTo>
                    <a:pt x="15207" y="8602"/>
                    <a:pt x="15944" y="9755"/>
                    <a:pt x="16690" y="10720"/>
                  </a:cubicBezTo>
                  <a:cubicBezTo>
                    <a:pt x="16880" y="10961"/>
                    <a:pt x="17029" y="11148"/>
                    <a:pt x="17168" y="11309"/>
                  </a:cubicBezTo>
                  <a:cubicBezTo>
                    <a:pt x="18214" y="12542"/>
                    <a:pt x="19429" y="12515"/>
                    <a:pt x="20833" y="12462"/>
                  </a:cubicBezTo>
                  <a:cubicBezTo>
                    <a:pt x="21092" y="12462"/>
                    <a:pt x="21341" y="12435"/>
                    <a:pt x="21600" y="12435"/>
                  </a:cubicBezTo>
                  <a:lnTo>
                    <a:pt x="21600" y="21520"/>
                  </a:lnTo>
                  <a:cubicBezTo>
                    <a:pt x="21361" y="21520"/>
                    <a:pt x="21112" y="21520"/>
                    <a:pt x="20873" y="21546"/>
                  </a:cubicBezTo>
                  <a:cubicBezTo>
                    <a:pt x="20624" y="21600"/>
                    <a:pt x="20375" y="21600"/>
                    <a:pt x="20126" y="21600"/>
                  </a:cubicBezTo>
                  <a:close/>
                </a:path>
              </a:pathLst>
            </a:custGeom>
            <a:solidFill>
              <a:schemeClr val="accent2">
                <a:lumMod val="20000"/>
                <a:lumOff val="80000"/>
              </a:schemeClr>
            </a:solidFill>
            <a:ln w="12700">
              <a:miter lim="400000"/>
            </a:ln>
          </p:spPr>
          <p:txBody>
            <a:bodyPr lIns="38100" tIns="38100" rIns="38100" bIns="38100" anchor="ctr"/>
            <a:lstStyle/>
            <a:p>
              <a:pPr algn="ctr">
                <a:defRPr sz="3000">
                  <a:solidFill>
                    <a:srgbClr val="FFFFFF"/>
                  </a:solidFill>
                </a:defRPr>
              </a:pPr>
              <a:endParaRPr dirty="0">
                <a:solidFill>
                  <a:schemeClr val="tx1">
                    <a:lumMod val="65000"/>
                    <a:lumOff val="35000"/>
                  </a:schemeClr>
                </a:solidFill>
              </a:endParaRPr>
            </a:p>
          </p:txBody>
        </p:sp>
        <p:sp>
          <p:nvSpPr>
            <p:cNvPr id="42" name="Shape">
              <a:extLst>
                <a:ext uri="{FF2B5EF4-FFF2-40B4-BE49-F238E27FC236}">
                  <a16:creationId xmlns:a16="http://schemas.microsoft.com/office/drawing/2014/main" id="{F727F6E3-5822-4BFA-A0E4-43303A536131}"/>
                </a:ext>
              </a:extLst>
            </p:cNvPr>
            <p:cNvSpPr/>
            <p:nvPr/>
          </p:nvSpPr>
          <p:spPr>
            <a:xfrm>
              <a:off x="1548129" y="1008379"/>
              <a:ext cx="2755903" cy="1599151"/>
            </a:xfrm>
            <a:custGeom>
              <a:avLst/>
              <a:gdLst/>
              <a:ahLst/>
              <a:cxnLst>
                <a:cxn ang="0">
                  <a:pos x="wd2" y="hd2"/>
                </a:cxn>
                <a:cxn ang="5400000">
                  <a:pos x="wd2" y="hd2"/>
                </a:cxn>
                <a:cxn ang="10800000">
                  <a:pos x="wd2" y="hd2"/>
                </a:cxn>
                <a:cxn ang="16200000">
                  <a:pos x="wd2" y="hd2"/>
                </a:cxn>
              </a:cxnLst>
              <a:rect l="0" t="0" r="r" b="b"/>
              <a:pathLst>
                <a:path w="21600" h="21501" extrusionOk="0">
                  <a:moveTo>
                    <a:pt x="21590" y="21501"/>
                  </a:moveTo>
                  <a:cubicBezTo>
                    <a:pt x="18046" y="21501"/>
                    <a:pt x="15458" y="15866"/>
                    <a:pt x="14353" y="13459"/>
                  </a:cubicBezTo>
                  <a:cubicBezTo>
                    <a:pt x="14095" y="12895"/>
                    <a:pt x="13856" y="12349"/>
                    <a:pt x="13627" y="11819"/>
                  </a:cubicBezTo>
                  <a:cubicBezTo>
                    <a:pt x="12701" y="9668"/>
                    <a:pt x="11965" y="7978"/>
                    <a:pt x="10601" y="6902"/>
                  </a:cubicBezTo>
                  <a:cubicBezTo>
                    <a:pt x="10541" y="6851"/>
                    <a:pt x="10481" y="6816"/>
                    <a:pt x="10422" y="6765"/>
                  </a:cubicBezTo>
                  <a:cubicBezTo>
                    <a:pt x="8959" y="5724"/>
                    <a:pt x="7236" y="5758"/>
                    <a:pt x="5405" y="5809"/>
                  </a:cubicBezTo>
                  <a:cubicBezTo>
                    <a:pt x="5027" y="5826"/>
                    <a:pt x="4629" y="5826"/>
                    <a:pt x="4230" y="5826"/>
                  </a:cubicBezTo>
                  <a:lnTo>
                    <a:pt x="0" y="5826"/>
                  </a:lnTo>
                  <a:lnTo>
                    <a:pt x="0" y="38"/>
                  </a:lnTo>
                  <a:lnTo>
                    <a:pt x="4230" y="38"/>
                  </a:lnTo>
                  <a:cubicBezTo>
                    <a:pt x="4599" y="38"/>
                    <a:pt x="4967" y="21"/>
                    <a:pt x="5355" y="21"/>
                  </a:cubicBezTo>
                  <a:cubicBezTo>
                    <a:pt x="7446" y="-31"/>
                    <a:pt x="9615" y="-99"/>
                    <a:pt x="11726" y="1421"/>
                  </a:cubicBezTo>
                  <a:cubicBezTo>
                    <a:pt x="11815" y="1489"/>
                    <a:pt x="11915" y="1557"/>
                    <a:pt x="12004" y="1626"/>
                  </a:cubicBezTo>
                  <a:cubicBezTo>
                    <a:pt x="14164" y="3299"/>
                    <a:pt x="15329" y="5980"/>
                    <a:pt x="16344" y="8353"/>
                  </a:cubicBezTo>
                  <a:cubicBezTo>
                    <a:pt x="16563" y="8848"/>
                    <a:pt x="16782" y="9378"/>
                    <a:pt x="17011" y="9856"/>
                  </a:cubicBezTo>
                  <a:cubicBezTo>
                    <a:pt x="18255" y="12571"/>
                    <a:pt x="19908" y="15695"/>
                    <a:pt x="21600" y="15695"/>
                  </a:cubicBezTo>
                  <a:lnTo>
                    <a:pt x="21600" y="21501"/>
                  </a:lnTo>
                  <a:close/>
                </a:path>
              </a:pathLst>
            </a:custGeom>
            <a:solidFill>
              <a:schemeClr val="accent4">
                <a:lumMod val="20000"/>
                <a:lumOff val="80000"/>
              </a:schemeClr>
            </a:solidFill>
            <a:ln w="12700">
              <a:miter lim="400000"/>
            </a:ln>
          </p:spPr>
          <p:txBody>
            <a:bodyPr lIns="38100" tIns="38100" rIns="38100" bIns="38100" anchor="ctr"/>
            <a:lstStyle/>
            <a:p>
              <a:pPr algn="ctr">
                <a:defRPr sz="3000">
                  <a:solidFill>
                    <a:srgbClr val="FFFFFF"/>
                  </a:solidFill>
                </a:defRPr>
              </a:pPr>
              <a:endParaRPr dirty="0">
                <a:solidFill>
                  <a:schemeClr val="tx1">
                    <a:lumMod val="65000"/>
                    <a:lumOff val="35000"/>
                  </a:schemeClr>
                </a:solidFill>
              </a:endParaRPr>
            </a:p>
          </p:txBody>
        </p:sp>
        <p:sp>
          <p:nvSpPr>
            <p:cNvPr id="43" name="Shape">
              <a:extLst>
                <a:ext uri="{FF2B5EF4-FFF2-40B4-BE49-F238E27FC236}">
                  <a16:creationId xmlns:a16="http://schemas.microsoft.com/office/drawing/2014/main" id="{E12072B7-69BC-4817-823A-513CFB0EDD56}"/>
                </a:ext>
              </a:extLst>
            </p:cNvPr>
            <p:cNvSpPr/>
            <p:nvPr/>
          </p:nvSpPr>
          <p:spPr>
            <a:xfrm>
              <a:off x="1550671" y="3713479"/>
              <a:ext cx="2753361" cy="1023165"/>
            </a:xfrm>
            <a:custGeom>
              <a:avLst/>
              <a:gdLst/>
              <a:ahLst/>
              <a:cxnLst>
                <a:cxn ang="0">
                  <a:pos x="wd2" y="hd2"/>
                </a:cxn>
                <a:cxn ang="5400000">
                  <a:pos x="wd2" y="hd2"/>
                </a:cxn>
                <a:cxn ang="10800000">
                  <a:pos x="wd2" y="hd2"/>
                </a:cxn>
                <a:cxn ang="16200000">
                  <a:pos x="wd2" y="hd2"/>
                </a:cxn>
              </a:cxnLst>
              <a:rect l="0" t="0" r="r" b="b"/>
              <a:pathLst>
                <a:path w="21600" h="21510" extrusionOk="0">
                  <a:moveTo>
                    <a:pt x="0" y="21510"/>
                  </a:moveTo>
                  <a:lnTo>
                    <a:pt x="0" y="12459"/>
                  </a:lnTo>
                  <a:cubicBezTo>
                    <a:pt x="1534" y="12459"/>
                    <a:pt x="3168" y="12459"/>
                    <a:pt x="5300" y="12432"/>
                  </a:cubicBezTo>
                  <a:cubicBezTo>
                    <a:pt x="6546" y="12432"/>
                    <a:pt x="8000" y="12245"/>
                    <a:pt x="9345" y="10937"/>
                  </a:cubicBezTo>
                  <a:cubicBezTo>
                    <a:pt x="10501" y="9842"/>
                    <a:pt x="11577" y="8133"/>
                    <a:pt x="12723" y="6345"/>
                  </a:cubicBezTo>
                  <a:cubicBezTo>
                    <a:pt x="13530" y="5090"/>
                    <a:pt x="14357" y="3781"/>
                    <a:pt x="15234" y="2660"/>
                  </a:cubicBezTo>
                  <a:cubicBezTo>
                    <a:pt x="15453" y="2366"/>
                    <a:pt x="15632" y="2153"/>
                    <a:pt x="15802" y="1939"/>
                  </a:cubicBezTo>
                  <a:cubicBezTo>
                    <a:pt x="17515" y="-90"/>
                    <a:pt x="19299" y="-37"/>
                    <a:pt x="20873" y="17"/>
                  </a:cubicBezTo>
                  <a:cubicBezTo>
                    <a:pt x="21112" y="17"/>
                    <a:pt x="21361" y="43"/>
                    <a:pt x="21600" y="43"/>
                  </a:cubicBezTo>
                  <a:lnTo>
                    <a:pt x="21600" y="9095"/>
                  </a:lnTo>
                  <a:cubicBezTo>
                    <a:pt x="21341" y="9095"/>
                    <a:pt x="21092" y="9095"/>
                    <a:pt x="20833" y="9068"/>
                  </a:cubicBezTo>
                  <a:cubicBezTo>
                    <a:pt x="19428" y="9015"/>
                    <a:pt x="18213" y="8988"/>
                    <a:pt x="17166" y="10216"/>
                  </a:cubicBezTo>
                  <a:cubicBezTo>
                    <a:pt x="17027" y="10376"/>
                    <a:pt x="16878" y="10563"/>
                    <a:pt x="16688" y="10803"/>
                  </a:cubicBezTo>
                  <a:cubicBezTo>
                    <a:pt x="15931" y="11765"/>
                    <a:pt x="15204" y="12913"/>
                    <a:pt x="14427" y="14141"/>
                  </a:cubicBezTo>
                  <a:cubicBezTo>
                    <a:pt x="13201" y="16063"/>
                    <a:pt x="11926" y="18066"/>
                    <a:pt x="10481" y="19454"/>
                  </a:cubicBezTo>
                  <a:cubicBezTo>
                    <a:pt x="8658" y="21216"/>
                    <a:pt x="6835" y="21457"/>
                    <a:pt x="5300" y="21457"/>
                  </a:cubicBezTo>
                  <a:cubicBezTo>
                    <a:pt x="3178" y="21510"/>
                    <a:pt x="1544" y="21510"/>
                    <a:pt x="0" y="21510"/>
                  </a:cubicBezTo>
                  <a:close/>
                </a:path>
              </a:pathLst>
            </a:custGeom>
            <a:solidFill>
              <a:schemeClr val="accent6">
                <a:lumMod val="20000"/>
                <a:lumOff val="80000"/>
              </a:schemeClr>
            </a:solidFill>
            <a:ln w="12700">
              <a:miter lim="400000"/>
            </a:ln>
          </p:spPr>
          <p:txBody>
            <a:bodyPr lIns="38100" tIns="38100" rIns="38100" bIns="38100" anchor="ctr"/>
            <a:lstStyle/>
            <a:p>
              <a:pPr algn="ctr">
                <a:defRPr sz="3000">
                  <a:solidFill>
                    <a:srgbClr val="FFFFFF"/>
                  </a:solidFill>
                </a:defRPr>
              </a:pPr>
              <a:endParaRPr dirty="0">
                <a:solidFill>
                  <a:schemeClr val="tx1">
                    <a:lumMod val="65000"/>
                    <a:lumOff val="35000"/>
                  </a:schemeClr>
                </a:solidFill>
              </a:endParaRPr>
            </a:p>
          </p:txBody>
        </p:sp>
        <p:sp>
          <p:nvSpPr>
            <p:cNvPr id="44" name="Shape">
              <a:extLst>
                <a:ext uri="{FF2B5EF4-FFF2-40B4-BE49-F238E27FC236}">
                  <a16:creationId xmlns:a16="http://schemas.microsoft.com/office/drawing/2014/main" id="{91E10CAA-B3B4-4106-AA17-82A1C199FE70}"/>
                </a:ext>
              </a:extLst>
            </p:cNvPr>
            <p:cNvSpPr/>
            <p:nvPr/>
          </p:nvSpPr>
          <p:spPr>
            <a:xfrm>
              <a:off x="1549404" y="4234180"/>
              <a:ext cx="2754628" cy="1598930"/>
            </a:xfrm>
            <a:custGeom>
              <a:avLst/>
              <a:gdLst/>
              <a:ahLst/>
              <a:cxnLst>
                <a:cxn ang="0">
                  <a:pos x="wd2" y="hd2"/>
                </a:cxn>
                <a:cxn ang="5400000">
                  <a:pos x="wd2" y="hd2"/>
                </a:cxn>
                <a:cxn ang="10800000">
                  <a:pos x="wd2" y="hd2"/>
                </a:cxn>
                <a:cxn ang="16200000">
                  <a:pos x="wd2" y="hd2"/>
                </a:cxn>
              </a:cxnLst>
              <a:rect l="0" t="0" r="r" b="b"/>
              <a:pathLst>
                <a:path w="21600" h="21600" extrusionOk="0">
                  <a:moveTo>
                    <a:pt x="6553" y="21600"/>
                  </a:moveTo>
                  <a:cubicBezTo>
                    <a:pt x="6154" y="21600"/>
                    <a:pt x="5756" y="21583"/>
                    <a:pt x="5358" y="21583"/>
                  </a:cubicBezTo>
                  <a:cubicBezTo>
                    <a:pt x="4969" y="21566"/>
                    <a:pt x="4601" y="21566"/>
                    <a:pt x="4232" y="21566"/>
                  </a:cubicBezTo>
                  <a:lnTo>
                    <a:pt x="0" y="21566"/>
                  </a:lnTo>
                  <a:lnTo>
                    <a:pt x="0" y="15750"/>
                  </a:lnTo>
                  <a:lnTo>
                    <a:pt x="4232" y="15750"/>
                  </a:lnTo>
                  <a:cubicBezTo>
                    <a:pt x="4631" y="15750"/>
                    <a:pt x="5019" y="15767"/>
                    <a:pt x="5407" y="15767"/>
                  </a:cubicBezTo>
                  <a:cubicBezTo>
                    <a:pt x="7240" y="15818"/>
                    <a:pt x="8963" y="15870"/>
                    <a:pt x="10427" y="14806"/>
                  </a:cubicBezTo>
                  <a:cubicBezTo>
                    <a:pt x="10486" y="14755"/>
                    <a:pt x="10546" y="14720"/>
                    <a:pt x="10606" y="14669"/>
                  </a:cubicBezTo>
                  <a:cubicBezTo>
                    <a:pt x="11970" y="13605"/>
                    <a:pt x="12707" y="11889"/>
                    <a:pt x="13633" y="9728"/>
                  </a:cubicBezTo>
                  <a:cubicBezTo>
                    <a:pt x="13862" y="9196"/>
                    <a:pt x="14101" y="8647"/>
                    <a:pt x="14360" y="8081"/>
                  </a:cubicBezTo>
                  <a:cubicBezTo>
                    <a:pt x="15466" y="5662"/>
                    <a:pt x="18055" y="0"/>
                    <a:pt x="21600" y="0"/>
                  </a:cubicBezTo>
                  <a:lnTo>
                    <a:pt x="21600" y="5816"/>
                  </a:lnTo>
                  <a:cubicBezTo>
                    <a:pt x="19907" y="5816"/>
                    <a:pt x="18264" y="8956"/>
                    <a:pt x="17009" y="11684"/>
                  </a:cubicBezTo>
                  <a:cubicBezTo>
                    <a:pt x="16780" y="12181"/>
                    <a:pt x="16561" y="12696"/>
                    <a:pt x="16342" y="13193"/>
                  </a:cubicBezTo>
                  <a:cubicBezTo>
                    <a:pt x="15316" y="15578"/>
                    <a:pt x="14161" y="18272"/>
                    <a:pt x="12000" y="19953"/>
                  </a:cubicBezTo>
                  <a:cubicBezTo>
                    <a:pt x="11910" y="20022"/>
                    <a:pt x="11821" y="20090"/>
                    <a:pt x="11721" y="20159"/>
                  </a:cubicBezTo>
                  <a:cubicBezTo>
                    <a:pt x="10018" y="21411"/>
                    <a:pt x="8276" y="21600"/>
                    <a:pt x="6553" y="21600"/>
                  </a:cubicBezTo>
                  <a:close/>
                </a:path>
              </a:pathLst>
            </a:custGeom>
            <a:solidFill>
              <a:schemeClr val="accent1">
                <a:lumMod val="20000"/>
                <a:lumOff val="80000"/>
              </a:schemeClr>
            </a:solidFill>
            <a:ln w="12700">
              <a:miter lim="400000"/>
            </a:ln>
          </p:spPr>
          <p:txBody>
            <a:bodyPr lIns="38100" tIns="38100" rIns="38100" bIns="38100" anchor="ctr"/>
            <a:lstStyle/>
            <a:p>
              <a:pPr algn="ctr">
                <a:defRPr sz="3000">
                  <a:solidFill>
                    <a:srgbClr val="FFFFFF"/>
                  </a:solidFill>
                </a:defRPr>
              </a:pPr>
              <a:endParaRPr dirty="0">
                <a:solidFill>
                  <a:schemeClr val="tx1">
                    <a:lumMod val="65000"/>
                    <a:lumOff val="35000"/>
                  </a:schemeClr>
                </a:solidFill>
              </a:endParaRPr>
            </a:p>
          </p:txBody>
        </p:sp>
      </p:grpSp>
      <p:grpSp>
        <p:nvGrpSpPr>
          <p:cNvPr id="45" name="Group 44">
            <a:extLst>
              <a:ext uri="{FF2B5EF4-FFF2-40B4-BE49-F238E27FC236}">
                <a16:creationId xmlns:a16="http://schemas.microsoft.com/office/drawing/2014/main" id="{437B6EC5-35B8-4F2B-9FEF-86388903CD1D}"/>
              </a:ext>
            </a:extLst>
          </p:cNvPr>
          <p:cNvGrpSpPr/>
          <p:nvPr/>
        </p:nvGrpSpPr>
        <p:grpSpPr>
          <a:xfrm>
            <a:off x="7385436" y="4022411"/>
            <a:ext cx="1834066" cy="1372068"/>
            <a:chOff x="7885429" y="2125979"/>
            <a:chExt cx="2754630" cy="2609395"/>
          </a:xfrm>
          <a:solidFill>
            <a:srgbClr val="EFE5F7"/>
          </a:solidFill>
        </p:grpSpPr>
        <p:sp>
          <p:nvSpPr>
            <p:cNvPr id="46" name="Rectangle">
              <a:extLst>
                <a:ext uri="{FF2B5EF4-FFF2-40B4-BE49-F238E27FC236}">
                  <a16:creationId xmlns:a16="http://schemas.microsoft.com/office/drawing/2014/main" id="{227234F8-0ABB-4092-91C2-7EBD06442D97}"/>
                </a:ext>
              </a:extLst>
            </p:cNvPr>
            <p:cNvSpPr/>
            <p:nvPr/>
          </p:nvSpPr>
          <p:spPr>
            <a:xfrm>
              <a:off x="7885429" y="3218180"/>
              <a:ext cx="2754629" cy="430530"/>
            </a:xfrm>
            <a:prstGeom prst="rect">
              <a:avLst/>
            </a:prstGeom>
            <a:grpFill/>
            <a:ln w="12700">
              <a:miter lim="400000"/>
            </a:ln>
          </p:spPr>
          <p:txBody>
            <a:bodyPr lIns="38100" tIns="38100" rIns="38100" bIns="38100" anchor="ctr"/>
            <a:lstStyle/>
            <a:p>
              <a:pPr algn="ctr">
                <a:defRPr sz="3000">
                  <a:solidFill>
                    <a:srgbClr val="FFFFFF"/>
                  </a:solidFill>
                </a:defRPr>
              </a:pPr>
              <a:endParaRPr dirty="0">
                <a:solidFill>
                  <a:schemeClr val="tx1">
                    <a:lumMod val="65000"/>
                    <a:lumOff val="35000"/>
                  </a:schemeClr>
                </a:solidFill>
              </a:endParaRPr>
            </a:p>
          </p:txBody>
        </p:sp>
        <p:sp>
          <p:nvSpPr>
            <p:cNvPr id="47" name="Shape">
              <a:extLst>
                <a:ext uri="{FF2B5EF4-FFF2-40B4-BE49-F238E27FC236}">
                  <a16:creationId xmlns:a16="http://schemas.microsoft.com/office/drawing/2014/main" id="{BECD9B37-721F-4A94-AAC5-978C00D5CF9E}"/>
                </a:ext>
              </a:extLst>
            </p:cNvPr>
            <p:cNvSpPr/>
            <p:nvPr/>
          </p:nvSpPr>
          <p:spPr>
            <a:xfrm>
              <a:off x="7885429" y="3713479"/>
              <a:ext cx="2754629" cy="1021895"/>
            </a:xfrm>
            <a:custGeom>
              <a:avLst/>
              <a:gdLst/>
              <a:ahLst/>
              <a:cxnLst>
                <a:cxn ang="0">
                  <a:pos x="wd2" y="hd2"/>
                </a:cxn>
                <a:cxn ang="5400000">
                  <a:pos x="wd2" y="hd2"/>
                </a:cxn>
                <a:cxn ang="10800000">
                  <a:pos x="wd2" y="hd2"/>
                </a:cxn>
                <a:cxn ang="16200000">
                  <a:pos x="wd2" y="hd2"/>
                </a:cxn>
              </a:cxnLst>
              <a:rect l="0" t="0" r="r" b="b"/>
              <a:pathLst>
                <a:path w="21600" h="21510" extrusionOk="0">
                  <a:moveTo>
                    <a:pt x="21600" y="21510"/>
                  </a:moveTo>
                  <a:cubicBezTo>
                    <a:pt x="20056" y="21510"/>
                    <a:pt x="18423" y="21510"/>
                    <a:pt x="16292" y="21483"/>
                  </a:cubicBezTo>
                  <a:cubicBezTo>
                    <a:pt x="14759" y="21483"/>
                    <a:pt x="12946" y="21216"/>
                    <a:pt x="11114" y="19478"/>
                  </a:cubicBezTo>
                  <a:cubicBezTo>
                    <a:pt x="9660" y="18088"/>
                    <a:pt x="8395" y="16083"/>
                    <a:pt x="7170" y="14159"/>
                  </a:cubicBezTo>
                  <a:cubicBezTo>
                    <a:pt x="6393" y="12929"/>
                    <a:pt x="5656" y="11779"/>
                    <a:pt x="4910" y="10817"/>
                  </a:cubicBezTo>
                  <a:cubicBezTo>
                    <a:pt x="4720" y="10576"/>
                    <a:pt x="4571" y="10389"/>
                    <a:pt x="4432" y="10229"/>
                  </a:cubicBezTo>
                  <a:cubicBezTo>
                    <a:pt x="3386" y="8999"/>
                    <a:pt x="2171" y="9026"/>
                    <a:pt x="767" y="9079"/>
                  </a:cubicBezTo>
                  <a:cubicBezTo>
                    <a:pt x="508" y="9079"/>
                    <a:pt x="259" y="9106"/>
                    <a:pt x="0" y="9106"/>
                  </a:cubicBezTo>
                  <a:lnTo>
                    <a:pt x="0" y="44"/>
                  </a:lnTo>
                  <a:cubicBezTo>
                    <a:pt x="239" y="44"/>
                    <a:pt x="488" y="44"/>
                    <a:pt x="727" y="17"/>
                  </a:cubicBezTo>
                  <a:cubicBezTo>
                    <a:pt x="2300" y="-37"/>
                    <a:pt x="4083" y="-90"/>
                    <a:pt x="5796" y="1942"/>
                  </a:cubicBezTo>
                  <a:cubicBezTo>
                    <a:pt x="5965" y="2156"/>
                    <a:pt x="6144" y="2369"/>
                    <a:pt x="6363" y="2663"/>
                  </a:cubicBezTo>
                  <a:cubicBezTo>
                    <a:pt x="7240" y="3786"/>
                    <a:pt x="8076" y="5096"/>
                    <a:pt x="8873" y="6353"/>
                  </a:cubicBezTo>
                  <a:cubicBezTo>
                    <a:pt x="10018" y="8144"/>
                    <a:pt x="11094" y="9855"/>
                    <a:pt x="12249" y="10951"/>
                  </a:cubicBezTo>
                  <a:cubicBezTo>
                    <a:pt x="13593" y="12234"/>
                    <a:pt x="15047" y="12421"/>
                    <a:pt x="16292" y="12448"/>
                  </a:cubicBezTo>
                  <a:cubicBezTo>
                    <a:pt x="18413" y="12474"/>
                    <a:pt x="20047" y="12474"/>
                    <a:pt x="21590" y="12474"/>
                  </a:cubicBezTo>
                  <a:lnTo>
                    <a:pt x="21590" y="21510"/>
                  </a:lnTo>
                  <a:close/>
                </a:path>
              </a:pathLst>
            </a:custGeom>
            <a:grpFill/>
            <a:ln w="12700">
              <a:miter lim="400000"/>
            </a:ln>
          </p:spPr>
          <p:txBody>
            <a:bodyPr lIns="38100" tIns="38100" rIns="38100" bIns="38100" anchor="ctr"/>
            <a:lstStyle/>
            <a:p>
              <a:pPr algn="ctr">
                <a:defRPr sz="3000">
                  <a:solidFill>
                    <a:srgbClr val="FFFFFF"/>
                  </a:solidFill>
                </a:defRPr>
              </a:pPr>
              <a:endParaRPr dirty="0">
                <a:solidFill>
                  <a:schemeClr val="tx1">
                    <a:lumMod val="65000"/>
                    <a:lumOff val="35000"/>
                  </a:schemeClr>
                </a:solidFill>
              </a:endParaRPr>
            </a:p>
          </p:txBody>
        </p:sp>
        <p:sp>
          <p:nvSpPr>
            <p:cNvPr id="48" name="Shape">
              <a:extLst>
                <a:ext uri="{FF2B5EF4-FFF2-40B4-BE49-F238E27FC236}">
                  <a16:creationId xmlns:a16="http://schemas.microsoft.com/office/drawing/2014/main" id="{4F6FC97C-8486-493C-B7C9-E634197363FA}"/>
                </a:ext>
              </a:extLst>
            </p:cNvPr>
            <p:cNvSpPr/>
            <p:nvPr/>
          </p:nvSpPr>
          <p:spPr>
            <a:xfrm>
              <a:off x="7885430" y="2125979"/>
              <a:ext cx="2754629" cy="1019813"/>
            </a:xfrm>
            <a:custGeom>
              <a:avLst/>
              <a:gdLst/>
              <a:ahLst/>
              <a:cxnLst>
                <a:cxn ang="0">
                  <a:pos x="wd2" y="hd2"/>
                </a:cxn>
                <a:cxn ang="5400000">
                  <a:pos x="wd2" y="hd2"/>
                </a:cxn>
                <a:cxn ang="10800000">
                  <a:pos x="wd2" y="hd2"/>
                </a:cxn>
                <a:cxn ang="16200000">
                  <a:pos x="wd2" y="hd2"/>
                </a:cxn>
              </a:cxnLst>
              <a:rect l="0" t="0" r="r" b="b"/>
              <a:pathLst>
                <a:path w="21600" h="21600" extrusionOk="0">
                  <a:moveTo>
                    <a:pt x="1474" y="21600"/>
                  </a:moveTo>
                  <a:cubicBezTo>
                    <a:pt x="1225" y="21600"/>
                    <a:pt x="976" y="21600"/>
                    <a:pt x="727" y="21573"/>
                  </a:cubicBezTo>
                  <a:cubicBezTo>
                    <a:pt x="488" y="21573"/>
                    <a:pt x="239" y="21546"/>
                    <a:pt x="0" y="21546"/>
                  </a:cubicBezTo>
                  <a:lnTo>
                    <a:pt x="0" y="12481"/>
                  </a:lnTo>
                  <a:cubicBezTo>
                    <a:pt x="259" y="12481"/>
                    <a:pt x="508" y="12481"/>
                    <a:pt x="767" y="12508"/>
                  </a:cubicBezTo>
                  <a:cubicBezTo>
                    <a:pt x="2171" y="12562"/>
                    <a:pt x="3386" y="12589"/>
                    <a:pt x="4432" y="11351"/>
                  </a:cubicBezTo>
                  <a:cubicBezTo>
                    <a:pt x="4571" y="11190"/>
                    <a:pt x="4720" y="11002"/>
                    <a:pt x="4910" y="10760"/>
                  </a:cubicBezTo>
                  <a:cubicBezTo>
                    <a:pt x="5666" y="9791"/>
                    <a:pt x="6393" y="8635"/>
                    <a:pt x="7170" y="7397"/>
                  </a:cubicBezTo>
                  <a:cubicBezTo>
                    <a:pt x="8395" y="5461"/>
                    <a:pt x="9670" y="3443"/>
                    <a:pt x="11114" y="2044"/>
                  </a:cubicBezTo>
                  <a:cubicBezTo>
                    <a:pt x="12936" y="269"/>
                    <a:pt x="14759" y="27"/>
                    <a:pt x="16292" y="27"/>
                  </a:cubicBezTo>
                  <a:cubicBezTo>
                    <a:pt x="18423" y="0"/>
                    <a:pt x="20056" y="0"/>
                    <a:pt x="21600" y="0"/>
                  </a:cubicBezTo>
                  <a:lnTo>
                    <a:pt x="21600" y="9119"/>
                  </a:lnTo>
                  <a:cubicBezTo>
                    <a:pt x="20066" y="9119"/>
                    <a:pt x="18433" y="9119"/>
                    <a:pt x="16302" y="9146"/>
                  </a:cubicBezTo>
                  <a:cubicBezTo>
                    <a:pt x="15057" y="9146"/>
                    <a:pt x="13603" y="9334"/>
                    <a:pt x="12259" y="10652"/>
                  </a:cubicBezTo>
                  <a:cubicBezTo>
                    <a:pt x="11104" y="11755"/>
                    <a:pt x="10028" y="13476"/>
                    <a:pt x="8883" y="15279"/>
                  </a:cubicBezTo>
                  <a:cubicBezTo>
                    <a:pt x="8076" y="16543"/>
                    <a:pt x="7250" y="17861"/>
                    <a:pt x="6373" y="18991"/>
                  </a:cubicBezTo>
                  <a:cubicBezTo>
                    <a:pt x="6154" y="19287"/>
                    <a:pt x="5975" y="19502"/>
                    <a:pt x="5806" y="19717"/>
                  </a:cubicBezTo>
                  <a:cubicBezTo>
                    <a:pt x="4352" y="21385"/>
                    <a:pt x="2858" y="21600"/>
                    <a:pt x="1474" y="21600"/>
                  </a:cubicBezTo>
                  <a:close/>
                </a:path>
              </a:pathLst>
            </a:custGeom>
            <a:grpFill/>
            <a:ln w="12700">
              <a:miter lim="400000"/>
            </a:ln>
          </p:spPr>
          <p:txBody>
            <a:bodyPr lIns="38100" tIns="38100" rIns="38100" bIns="38100" anchor="ctr"/>
            <a:lstStyle/>
            <a:p>
              <a:pPr algn="ctr">
                <a:defRPr sz="3000">
                  <a:solidFill>
                    <a:srgbClr val="FFFFFF"/>
                  </a:solidFill>
                </a:defRPr>
              </a:pPr>
              <a:endParaRPr dirty="0">
                <a:solidFill>
                  <a:schemeClr val="tx1">
                    <a:lumMod val="65000"/>
                    <a:lumOff val="35000"/>
                  </a:schemeClr>
                </a:solidFill>
              </a:endParaRPr>
            </a:p>
          </p:txBody>
        </p:sp>
      </p:grpSp>
      <p:sp>
        <p:nvSpPr>
          <p:cNvPr id="49" name="Shape">
            <a:extLst>
              <a:ext uri="{FF2B5EF4-FFF2-40B4-BE49-F238E27FC236}">
                <a16:creationId xmlns:a16="http://schemas.microsoft.com/office/drawing/2014/main" id="{3B300ADA-9CDC-4DDF-8053-A3DA9D93CE07}"/>
              </a:ext>
            </a:extLst>
          </p:cNvPr>
          <p:cNvSpPr/>
          <p:nvPr/>
        </p:nvSpPr>
        <p:spPr>
          <a:xfrm>
            <a:off x="9242152" y="3808962"/>
            <a:ext cx="1688567" cy="515535"/>
          </a:xfrm>
          <a:custGeom>
            <a:avLst/>
            <a:gdLst/>
            <a:ahLst/>
            <a:cxnLst>
              <a:cxn ang="0">
                <a:pos x="wd2" y="hd2"/>
              </a:cxn>
              <a:cxn ang="5400000">
                <a:pos x="wd2" y="hd2"/>
              </a:cxn>
              <a:cxn ang="10800000">
                <a:pos x="wd2" y="hd2"/>
              </a:cxn>
              <a:cxn ang="16200000">
                <a:pos x="wd2" y="hd2"/>
              </a:cxn>
            </a:cxnLst>
            <a:rect l="0" t="0" r="r" b="b"/>
            <a:pathLst>
              <a:path w="21600" h="21600" extrusionOk="0">
                <a:moveTo>
                  <a:pt x="3358" y="21600"/>
                </a:moveTo>
                <a:lnTo>
                  <a:pt x="18242" y="21600"/>
                </a:lnTo>
                <a:cubicBezTo>
                  <a:pt x="20089" y="21600"/>
                  <a:pt x="21600" y="20089"/>
                  <a:pt x="21600" y="18242"/>
                </a:cubicBezTo>
                <a:lnTo>
                  <a:pt x="21600" y="3358"/>
                </a:lnTo>
                <a:cubicBezTo>
                  <a:pt x="21600" y="1511"/>
                  <a:pt x="20089" y="0"/>
                  <a:pt x="18242" y="0"/>
                </a:cubicBezTo>
                <a:lnTo>
                  <a:pt x="3358" y="0"/>
                </a:lnTo>
                <a:cubicBezTo>
                  <a:pt x="1511" y="0"/>
                  <a:pt x="0" y="1511"/>
                  <a:pt x="0" y="3358"/>
                </a:cubicBezTo>
                <a:lnTo>
                  <a:pt x="0" y="18242"/>
                </a:lnTo>
                <a:cubicBezTo>
                  <a:pt x="0" y="20089"/>
                  <a:pt x="1511" y="21600"/>
                  <a:pt x="3358" y="21600"/>
                </a:cubicBezTo>
                <a:close/>
              </a:path>
            </a:pathLst>
          </a:custGeom>
          <a:solidFill>
            <a:srgbClr val="EFE5F7"/>
          </a:solidFill>
          <a:ln w="12700">
            <a:miter lim="400000"/>
          </a:ln>
        </p:spPr>
        <p:txBody>
          <a:bodyPr lIns="38100" tIns="38100" rIns="38100" bIns="38100" anchor="ctr"/>
          <a:lstStyle/>
          <a:p>
            <a:pPr algn="ctr"/>
            <a:r>
              <a:rPr lang="en-US" sz="1600" b="1" noProof="1">
                <a:solidFill>
                  <a:schemeClr val="tx1">
                    <a:lumMod val="65000"/>
                    <a:lumOff val="35000"/>
                  </a:schemeClr>
                </a:solidFill>
              </a:rPr>
              <a:t>Resolutions</a:t>
            </a:r>
          </a:p>
          <a:p>
            <a:pPr algn="ctr"/>
            <a:r>
              <a:rPr lang="en-US" sz="1600" b="1" noProof="1">
                <a:solidFill>
                  <a:schemeClr val="tx1">
                    <a:lumMod val="65000"/>
                    <a:lumOff val="35000"/>
                  </a:schemeClr>
                </a:solidFill>
              </a:rPr>
              <a:t>$50,473,872</a:t>
            </a:r>
          </a:p>
        </p:txBody>
      </p:sp>
      <p:sp>
        <p:nvSpPr>
          <p:cNvPr id="56" name="TextBox 55">
            <a:extLst>
              <a:ext uri="{FF2B5EF4-FFF2-40B4-BE49-F238E27FC236}">
                <a16:creationId xmlns:a16="http://schemas.microsoft.com/office/drawing/2014/main" id="{D672BF4D-F68E-4A09-BA08-DF389748F0BA}"/>
              </a:ext>
            </a:extLst>
          </p:cNvPr>
          <p:cNvSpPr txBox="1"/>
          <p:nvPr/>
        </p:nvSpPr>
        <p:spPr>
          <a:xfrm>
            <a:off x="5729681" y="3896057"/>
            <a:ext cx="1652631" cy="82732"/>
          </a:xfrm>
          <a:prstGeom prst="rect">
            <a:avLst/>
          </a:prstGeom>
          <a:noFill/>
        </p:spPr>
        <p:txBody>
          <a:bodyPr wrap="square" lIns="0" rIns="0" rtlCol="0" anchor="t">
            <a:spAutoFit/>
          </a:bodyPr>
          <a:lstStyle/>
          <a:p>
            <a:pPr algn="ctr"/>
            <a:endParaRPr lang="en-US" noProof="1">
              <a:solidFill>
                <a:schemeClr val="bg1"/>
              </a:solidFill>
            </a:endParaRPr>
          </a:p>
        </p:txBody>
      </p:sp>
      <p:pic>
        <p:nvPicPr>
          <p:cNvPr id="7" name="Audio 6">
            <a:hlinkClick r:id="" action="ppaction://media"/>
            <a:extLst>
              <a:ext uri="{FF2B5EF4-FFF2-40B4-BE49-F238E27FC236}">
                <a16:creationId xmlns:a16="http://schemas.microsoft.com/office/drawing/2014/main" id="{2F305D98-9190-B634-FCB6-3EC70B08649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9824540"/>
      </p:ext>
    </p:extLst>
  </p:cSld>
  <p:clrMapOvr>
    <a:masterClrMapping/>
  </p:clrMapOvr>
  <mc:AlternateContent xmlns:mc="http://schemas.openxmlformats.org/markup-compatibility/2006">
    <mc:Choice xmlns:p14="http://schemas.microsoft.com/office/powerpoint/2010/main" Requires="p14">
      <p:transition spd="slow" p14:dur="2000" advTm="88563"/>
    </mc:Choice>
    <mc:Fallback>
      <p:transition spd="slow" advTm="88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58435-EAB8-4322-B17F-B73778D74818}"/>
              </a:ext>
            </a:extLst>
          </p:cNvPr>
          <p:cNvSpPr>
            <a:spLocks noGrp="1"/>
          </p:cNvSpPr>
          <p:nvPr>
            <p:ph type="title" idx="4294967295"/>
          </p:nvPr>
        </p:nvSpPr>
        <p:spPr>
          <a:xfrm>
            <a:off x="3279775" y="623888"/>
            <a:ext cx="8912225" cy="1281112"/>
          </a:xfrm>
        </p:spPr>
        <p:txBody>
          <a:bodyPr/>
          <a:lstStyle/>
          <a:p>
            <a:r>
              <a:rPr lang="en-US" dirty="0"/>
              <a:t>Detailed Comparison</a:t>
            </a:r>
          </a:p>
        </p:txBody>
      </p:sp>
      <p:pic>
        <p:nvPicPr>
          <p:cNvPr id="8" name="Content Placeholder 7">
            <a:extLst>
              <a:ext uri="{FF2B5EF4-FFF2-40B4-BE49-F238E27FC236}">
                <a16:creationId xmlns:a16="http://schemas.microsoft.com/office/drawing/2014/main" id="{B72FFF05-A008-4B4F-AC4E-20A79889DD9E}"/>
              </a:ext>
            </a:extLst>
          </p:cNvPr>
          <p:cNvPicPr>
            <a:picLocks noGrp="1" noChangeAspect="1"/>
          </p:cNvPicPr>
          <p:nvPr>
            <p:ph sz="half" idx="4294967295"/>
          </p:nvPr>
        </p:nvPicPr>
        <p:blipFill>
          <a:blip r:embed="rId4"/>
          <a:stretch>
            <a:fillRect/>
          </a:stretch>
        </p:blipFill>
        <p:spPr>
          <a:xfrm>
            <a:off x="-14030" y="1448820"/>
            <a:ext cx="4989154" cy="5409180"/>
          </a:xfrm>
        </p:spPr>
      </p:pic>
      <p:pic>
        <p:nvPicPr>
          <p:cNvPr id="10" name="Content Placeholder 9">
            <a:extLst>
              <a:ext uri="{FF2B5EF4-FFF2-40B4-BE49-F238E27FC236}">
                <a16:creationId xmlns:a16="http://schemas.microsoft.com/office/drawing/2014/main" id="{4BC35FAD-B626-4557-A13A-FFBB5726143D}"/>
              </a:ext>
            </a:extLst>
          </p:cNvPr>
          <p:cNvPicPr>
            <a:picLocks noGrp="1" noChangeAspect="1"/>
          </p:cNvPicPr>
          <p:nvPr>
            <p:ph sz="quarter" idx="4294967295"/>
          </p:nvPr>
        </p:nvPicPr>
        <p:blipFill rotWithShape="1">
          <a:blip r:embed="rId5"/>
          <a:srcRect t="6642" r="1356" b="1324"/>
          <a:stretch/>
        </p:blipFill>
        <p:spPr>
          <a:xfrm>
            <a:off x="5039288" y="2474042"/>
            <a:ext cx="7152712" cy="3814916"/>
          </a:xfrm>
        </p:spPr>
      </p:pic>
      <p:pic>
        <p:nvPicPr>
          <p:cNvPr id="6" name="Audio 5">
            <a:hlinkClick r:id="" action="ppaction://media"/>
            <a:extLst>
              <a:ext uri="{FF2B5EF4-FFF2-40B4-BE49-F238E27FC236}">
                <a16:creationId xmlns:a16="http://schemas.microsoft.com/office/drawing/2014/main" id="{8E2F854A-3E99-6567-EEC1-FE707FE159F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99522441"/>
      </p:ext>
    </p:extLst>
  </p:cSld>
  <p:clrMapOvr>
    <a:masterClrMapping/>
  </p:clrMapOvr>
  <mc:AlternateContent xmlns:mc="http://schemas.openxmlformats.org/markup-compatibility/2006">
    <mc:Choice xmlns:p14="http://schemas.microsoft.com/office/powerpoint/2010/main" Requires="p14">
      <p:transition spd="slow" p14:dur="2000" advTm="145293"/>
    </mc:Choice>
    <mc:Fallback>
      <p:transition spd="slow" advTm="145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58435-EAB8-4322-B17F-B73778D74818}"/>
              </a:ext>
            </a:extLst>
          </p:cNvPr>
          <p:cNvSpPr>
            <a:spLocks noGrp="1"/>
          </p:cNvSpPr>
          <p:nvPr>
            <p:ph type="title" idx="4294967295"/>
          </p:nvPr>
        </p:nvSpPr>
        <p:spPr>
          <a:xfrm>
            <a:off x="3279775" y="623888"/>
            <a:ext cx="8912225" cy="1281112"/>
          </a:xfrm>
        </p:spPr>
        <p:txBody>
          <a:bodyPr/>
          <a:lstStyle/>
          <a:p>
            <a:r>
              <a:rPr lang="en-US" dirty="0"/>
              <a:t>Detailed Comparison</a:t>
            </a:r>
          </a:p>
        </p:txBody>
      </p:sp>
      <p:pic>
        <p:nvPicPr>
          <p:cNvPr id="4" name="Picture 3">
            <a:extLst>
              <a:ext uri="{FF2B5EF4-FFF2-40B4-BE49-F238E27FC236}">
                <a16:creationId xmlns:a16="http://schemas.microsoft.com/office/drawing/2014/main" id="{09ED35D3-C3D0-48A5-8442-43B866D44892}"/>
              </a:ext>
            </a:extLst>
          </p:cNvPr>
          <p:cNvPicPr>
            <a:picLocks noChangeAspect="1"/>
          </p:cNvPicPr>
          <p:nvPr/>
        </p:nvPicPr>
        <p:blipFill>
          <a:blip r:embed="rId4"/>
          <a:stretch>
            <a:fillRect/>
          </a:stretch>
        </p:blipFill>
        <p:spPr>
          <a:xfrm>
            <a:off x="0" y="1777889"/>
            <a:ext cx="5835950" cy="4311872"/>
          </a:xfrm>
          <a:prstGeom prst="rect">
            <a:avLst/>
          </a:prstGeom>
        </p:spPr>
      </p:pic>
      <p:pic>
        <p:nvPicPr>
          <p:cNvPr id="6" name="Picture 5">
            <a:extLst>
              <a:ext uri="{FF2B5EF4-FFF2-40B4-BE49-F238E27FC236}">
                <a16:creationId xmlns:a16="http://schemas.microsoft.com/office/drawing/2014/main" id="{3759600D-6C6E-4CAD-835C-8E83756538B3}"/>
              </a:ext>
            </a:extLst>
          </p:cNvPr>
          <p:cNvPicPr>
            <a:picLocks noChangeAspect="1"/>
          </p:cNvPicPr>
          <p:nvPr/>
        </p:nvPicPr>
        <p:blipFill rotWithShape="1">
          <a:blip r:embed="rId5"/>
          <a:srcRect t="577"/>
          <a:stretch/>
        </p:blipFill>
        <p:spPr>
          <a:xfrm>
            <a:off x="5905490" y="2438400"/>
            <a:ext cx="6216970" cy="4419600"/>
          </a:xfrm>
          <a:prstGeom prst="rect">
            <a:avLst/>
          </a:prstGeom>
        </p:spPr>
      </p:pic>
      <p:pic>
        <p:nvPicPr>
          <p:cNvPr id="8" name="Audio 7">
            <a:hlinkClick r:id="" action="ppaction://media"/>
            <a:extLst>
              <a:ext uri="{FF2B5EF4-FFF2-40B4-BE49-F238E27FC236}">
                <a16:creationId xmlns:a16="http://schemas.microsoft.com/office/drawing/2014/main" id="{F5C1CED1-7938-D6BC-0B41-4BB82905FC3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9134108"/>
      </p:ext>
    </p:extLst>
  </p:cSld>
  <p:clrMapOvr>
    <a:masterClrMapping/>
  </p:clrMapOvr>
  <mc:AlternateContent xmlns:mc="http://schemas.openxmlformats.org/markup-compatibility/2006">
    <mc:Choice xmlns:p14="http://schemas.microsoft.com/office/powerpoint/2010/main" Requires="p14">
      <p:transition spd="slow" p14:dur="2000" advTm="162414"/>
    </mc:Choice>
    <mc:Fallback>
      <p:transition spd="slow" advTm="162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3FFA88-52DF-4B5E-BC79-5FF517F55456}"/>
              </a:ext>
            </a:extLst>
          </p:cNvPr>
          <p:cNvSpPr>
            <a:spLocks noGrp="1"/>
          </p:cNvSpPr>
          <p:nvPr>
            <p:ph type="title"/>
          </p:nvPr>
        </p:nvSpPr>
        <p:spPr>
          <a:xfrm>
            <a:off x="1678330" y="624110"/>
            <a:ext cx="9826282" cy="1280890"/>
          </a:xfrm>
        </p:spPr>
        <p:txBody>
          <a:bodyPr>
            <a:normAutofit fontScale="90000"/>
          </a:bodyPr>
          <a:lstStyle/>
          <a:p>
            <a:r>
              <a:rPr lang="en-US" dirty="0"/>
              <a:t>Operational Costs </a:t>
            </a:r>
            <a:br>
              <a:rPr lang="en-US" dirty="0"/>
            </a:br>
            <a:r>
              <a:rPr lang="en-US" dirty="0"/>
              <a:t>General Government</a:t>
            </a:r>
            <a:r>
              <a:rPr kumimoji="0" lang="en-US" sz="27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 </a:t>
            </a:r>
            <a:br>
              <a:rPr kumimoji="0" lang="en-US" sz="27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en-US" sz="27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(PP. 35 - 36 Packet)</a:t>
            </a:r>
            <a:br>
              <a:rPr lang="en-US" dirty="0"/>
            </a:br>
            <a:endParaRPr lang="en-US" dirty="0"/>
          </a:p>
        </p:txBody>
      </p:sp>
      <p:sp>
        <p:nvSpPr>
          <p:cNvPr id="3" name="Content Placeholder 2">
            <a:extLst>
              <a:ext uri="{FF2B5EF4-FFF2-40B4-BE49-F238E27FC236}">
                <a16:creationId xmlns:a16="http://schemas.microsoft.com/office/drawing/2014/main" id="{34E54777-0FC0-4A2D-B0A0-9F2A48EA757F}"/>
              </a:ext>
            </a:extLst>
          </p:cNvPr>
          <p:cNvSpPr>
            <a:spLocks noGrp="1"/>
          </p:cNvSpPr>
          <p:nvPr>
            <p:ph sz="half" idx="1"/>
          </p:nvPr>
        </p:nvSpPr>
        <p:spPr>
          <a:xfrm>
            <a:off x="1678330" y="2362201"/>
            <a:ext cx="7010860" cy="956841"/>
          </a:xfrm>
        </p:spPr>
        <p:txBody>
          <a:bodyPr>
            <a:noAutofit/>
          </a:bodyPr>
          <a:lstStyle/>
          <a:p>
            <a:r>
              <a:rPr lang="en-US" dirty="0"/>
              <a:t>Purpose - Activities support the daily administration, fiscal, risk management, and government activities of the Oneida Nation. </a:t>
            </a:r>
          </a:p>
        </p:txBody>
      </p:sp>
      <p:sp>
        <p:nvSpPr>
          <p:cNvPr id="2" name="Content Placeholder 1">
            <a:extLst>
              <a:ext uri="{FF2B5EF4-FFF2-40B4-BE49-F238E27FC236}">
                <a16:creationId xmlns:a16="http://schemas.microsoft.com/office/drawing/2014/main" id="{BF7ECB50-18A0-409F-BC41-6673D9D92CB7}"/>
              </a:ext>
            </a:extLst>
          </p:cNvPr>
          <p:cNvSpPr>
            <a:spLocks noGrp="1"/>
          </p:cNvSpPr>
          <p:nvPr>
            <p:ph sz="half" idx="2"/>
          </p:nvPr>
        </p:nvSpPr>
        <p:spPr>
          <a:xfrm>
            <a:off x="1678329" y="3319042"/>
            <a:ext cx="9826282" cy="2584802"/>
          </a:xfrm>
        </p:spPr>
        <p:txBody>
          <a:bodyPr>
            <a:normAutofit/>
          </a:bodyPr>
          <a:lstStyle/>
          <a:p>
            <a:r>
              <a:rPr lang="en-US" dirty="0"/>
              <a:t>Areas - A few of the specific fund units included in this category are Self-Funded Workers Compensation, Self-Funded Health Insurance, Accounting, Kalihwisaks, Legislative Operations Committee, Internal Audit, Digital Information Systems, and boards, committees, and commissions. </a:t>
            </a:r>
          </a:p>
          <a:p>
            <a:r>
              <a:rPr lang="en-US" dirty="0"/>
              <a:t>Foundation - These areas fulfill constitutional, legislative, regulatory, business and General Tribal Council requirements.</a:t>
            </a:r>
          </a:p>
          <a:p>
            <a:r>
              <a:rPr lang="en-US" dirty="0"/>
              <a:t>The activities of general government preserve, protect and exercise the sovereignty of the Oneida Nation.</a:t>
            </a:r>
          </a:p>
          <a:p>
            <a:endParaRPr lang="en-US" dirty="0"/>
          </a:p>
        </p:txBody>
      </p:sp>
      <p:graphicFrame>
        <p:nvGraphicFramePr>
          <p:cNvPr id="6" name="Chart 5">
            <a:extLst>
              <a:ext uri="{FF2B5EF4-FFF2-40B4-BE49-F238E27FC236}">
                <a16:creationId xmlns:a16="http://schemas.microsoft.com/office/drawing/2014/main" id="{CF835B8E-3745-4889-B19D-60DEA24B396E}"/>
              </a:ext>
            </a:extLst>
          </p:cNvPr>
          <p:cNvGraphicFramePr/>
          <p:nvPr>
            <p:extLst>
              <p:ext uri="{D42A27DB-BD31-4B8C-83A1-F6EECF244321}">
                <p14:modId xmlns:p14="http://schemas.microsoft.com/office/powerpoint/2010/main" val="917594248"/>
              </p:ext>
            </p:extLst>
          </p:nvPr>
        </p:nvGraphicFramePr>
        <p:xfrm>
          <a:off x="6947338" y="359562"/>
          <a:ext cx="5018229" cy="3220159"/>
        </p:xfrm>
        <a:graphic>
          <a:graphicData uri="http://schemas.openxmlformats.org/drawingml/2006/chart">
            <c:chart xmlns:c="http://schemas.openxmlformats.org/drawingml/2006/chart" xmlns:r="http://schemas.openxmlformats.org/officeDocument/2006/relationships" r:id="rId5"/>
          </a:graphicData>
        </a:graphic>
      </p:graphicFrame>
      <p:pic>
        <p:nvPicPr>
          <p:cNvPr id="9" name="Audio 8">
            <a:hlinkClick r:id="" action="ppaction://media"/>
            <a:extLst>
              <a:ext uri="{FF2B5EF4-FFF2-40B4-BE49-F238E27FC236}">
                <a16:creationId xmlns:a16="http://schemas.microsoft.com/office/drawing/2014/main" id="{D6767565-937F-70A5-C6D3-A2CA410F92A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67081615"/>
      </p:ext>
    </p:extLst>
  </p:cSld>
  <p:clrMapOvr>
    <a:masterClrMapping/>
  </p:clrMapOvr>
  <mc:AlternateContent xmlns:mc="http://schemas.openxmlformats.org/markup-compatibility/2006">
    <mc:Choice xmlns:p14="http://schemas.microsoft.com/office/powerpoint/2010/main" Requires="p14">
      <p:transition spd="slow" p14:dur="2000" advTm="56056"/>
    </mc:Choice>
    <mc:Fallback>
      <p:transition spd="slow" advTm="56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3FFA88-52DF-4B5E-BC79-5FF517F55456}"/>
              </a:ext>
            </a:extLst>
          </p:cNvPr>
          <p:cNvSpPr>
            <a:spLocks noGrp="1"/>
          </p:cNvSpPr>
          <p:nvPr>
            <p:ph type="title"/>
          </p:nvPr>
        </p:nvSpPr>
        <p:spPr>
          <a:xfrm>
            <a:off x="1701478" y="624110"/>
            <a:ext cx="9803133" cy="1280890"/>
          </a:xfrm>
        </p:spPr>
        <p:txBody>
          <a:bodyPr>
            <a:normAutofit/>
          </a:bodyPr>
          <a:lstStyle/>
          <a:p>
            <a:r>
              <a:rPr lang="en-US" dirty="0"/>
              <a:t>Operational Costs</a:t>
            </a:r>
            <a:br>
              <a:rPr lang="en-US" dirty="0"/>
            </a:br>
            <a:r>
              <a:rPr lang="en-US" dirty="0"/>
              <a:t>Public Works</a:t>
            </a:r>
            <a:r>
              <a:rPr kumimoji="0" lang="en-US" sz="24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 (P. 36 Packet)</a:t>
            </a:r>
            <a:endParaRPr lang="en-US" dirty="0"/>
          </a:p>
        </p:txBody>
      </p:sp>
      <p:sp>
        <p:nvSpPr>
          <p:cNvPr id="3" name="Content Placeholder 2">
            <a:extLst>
              <a:ext uri="{FF2B5EF4-FFF2-40B4-BE49-F238E27FC236}">
                <a16:creationId xmlns:a16="http://schemas.microsoft.com/office/drawing/2014/main" id="{34E54777-0FC0-4A2D-B0A0-9F2A48EA757F}"/>
              </a:ext>
            </a:extLst>
          </p:cNvPr>
          <p:cNvSpPr>
            <a:spLocks noGrp="1"/>
          </p:cNvSpPr>
          <p:nvPr>
            <p:ph sz="half" idx="1"/>
          </p:nvPr>
        </p:nvSpPr>
        <p:spPr>
          <a:xfrm>
            <a:off x="1701478" y="2743201"/>
            <a:ext cx="7870785" cy="685800"/>
          </a:xfrm>
        </p:spPr>
        <p:txBody>
          <a:bodyPr>
            <a:noAutofit/>
          </a:bodyPr>
          <a:lstStyle/>
          <a:p>
            <a:r>
              <a:rPr lang="en-US" dirty="0"/>
              <a:t>Purpose - Plan, design, build, maintain, and operate the Oneida Nation’s public infrastructure.</a:t>
            </a:r>
          </a:p>
        </p:txBody>
      </p:sp>
      <p:sp>
        <p:nvSpPr>
          <p:cNvPr id="2" name="Content Placeholder 1">
            <a:extLst>
              <a:ext uri="{FF2B5EF4-FFF2-40B4-BE49-F238E27FC236}">
                <a16:creationId xmlns:a16="http://schemas.microsoft.com/office/drawing/2014/main" id="{5CDED4FB-610C-4EBC-82FA-BDF867EE5922}"/>
              </a:ext>
            </a:extLst>
          </p:cNvPr>
          <p:cNvSpPr>
            <a:spLocks noGrp="1"/>
          </p:cNvSpPr>
          <p:nvPr>
            <p:ph sz="half" idx="2"/>
          </p:nvPr>
        </p:nvSpPr>
        <p:spPr>
          <a:xfrm>
            <a:off x="1701478" y="3429000"/>
            <a:ext cx="9803133" cy="2717156"/>
          </a:xfrm>
        </p:spPr>
        <p:txBody>
          <a:bodyPr>
            <a:normAutofit/>
          </a:bodyPr>
          <a:lstStyle/>
          <a:p>
            <a:r>
              <a:rPr lang="en-US" dirty="0"/>
              <a:t>Areas -  Some of the fund units in this area include Automotive, Community Development, Custodial, Facilities, Grounds Keeping, Plumbing, Community Wells &amp; Septic, and Utilities.  </a:t>
            </a:r>
          </a:p>
          <a:p>
            <a:r>
              <a:rPr lang="en-US" dirty="0"/>
              <a:t>Foundation - The activities of this area provide healthy and safe buildings, grounds, vehicles, and infrastructure for community members, employees, and visitors and fulfill legal, regulatory, and operational responsibilities &amp; requirements</a:t>
            </a:r>
          </a:p>
        </p:txBody>
      </p:sp>
      <p:graphicFrame>
        <p:nvGraphicFramePr>
          <p:cNvPr id="6" name="Chart 5">
            <a:extLst>
              <a:ext uri="{FF2B5EF4-FFF2-40B4-BE49-F238E27FC236}">
                <a16:creationId xmlns:a16="http://schemas.microsoft.com/office/drawing/2014/main" id="{CF835B8E-3745-4889-B19D-60DEA24B396E}"/>
              </a:ext>
            </a:extLst>
          </p:cNvPr>
          <p:cNvGraphicFramePr/>
          <p:nvPr>
            <p:extLst>
              <p:ext uri="{D42A27DB-BD31-4B8C-83A1-F6EECF244321}">
                <p14:modId xmlns:p14="http://schemas.microsoft.com/office/powerpoint/2010/main" val="1288075959"/>
              </p:ext>
            </p:extLst>
          </p:nvPr>
        </p:nvGraphicFramePr>
        <p:xfrm>
          <a:off x="6779173" y="499353"/>
          <a:ext cx="5131570" cy="2929647"/>
        </p:xfrm>
        <a:graphic>
          <a:graphicData uri="http://schemas.openxmlformats.org/drawingml/2006/chart">
            <c:chart xmlns:c="http://schemas.openxmlformats.org/drawingml/2006/chart" xmlns:r="http://schemas.openxmlformats.org/officeDocument/2006/relationships" r:id="rId5"/>
          </a:graphicData>
        </a:graphic>
      </p:graphicFrame>
      <p:pic>
        <p:nvPicPr>
          <p:cNvPr id="9" name="Audio 8">
            <a:hlinkClick r:id="" action="ppaction://media"/>
            <a:extLst>
              <a:ext uri="{FF2B5EF4-FFF2-40B4-BE49-F238E27FC236}">
                <a16:creationId xmlns:a16="http://schemas.microsoft.com/office/drawing/2014/main" id="{AB8B1117-0D89-9DA8-0165-9F57097EF96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66533966"/>
      </p:ext>
    </p:extLst>
  </p:cSld>
  <p:clrMapOvr>
    <a:masterClrMapping/>
  </p:clrMapOvr>
  <mc:AlternateContent xmlns:mc="http://schemas.openxmlformats.org/markup-compatibility/2006">
    <mc:Choice xmlns:p14="http://schemas.microsoft.com/office/powerpoint/2010/main" Requires="p14">
      <p:transition spd="slow" p14:dur="2000" advTm="39845"/>
    </mc:Choice>
    <mc:Fallback>
      <p:transition spd="slow" advTm="39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3FFA88-52DF-4B5E-BC79-5FF517F55456}"/>
              </a:ext>
            </a:extLst>
          </p:cNvPr>
          <p:cNvSpPr>
            <a:spLocks noGrp="1"/>
          </p:cNvSpPr>
          <p:nvPr>
            <p:ph type="title"/>
          </p:nvPr>
        </p:nvSpPr>
        <p:spPr>
          <a:xfrm>
            <a:off x="1582220" y="623888"/>
            <a:ext cx="9922393" cy="1281112"/>
          </a:xfrm>
        </p:spPr>
        <p:txBody>
          <a:bodyPr>
            <a:normAutofit fontScale="90000"/>
          </a:bodyPr>
          <a:lstStyle/>
          <a:p>
            <a:r>
              <a:rPr lang="en-US" dirty="0"/>
              <a:t>Operational Costs</a:t>
            </a:r>
            <a:br>
              <a:rPr lang="en-US" dirty="0"/>
            </a:br>
            <a:r>
              <a:rPr lang="en-US" dirty="0"/>
              <a:t>Education and Culture</a:t>
            </a:r>
            <a:br>
              <a:rPr lang="en-US" dirty="0"/>
            </a:br>
            <a:r>
              <a:rPr kumimoji="0" lang="en-US" sz="24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(PP. 36 - 37 Packet)</a:t>
            </a:r>
            <a:endParaRPr lang="en-US" dirty="0"/>
          </a:p>
        </p:txBody>
      </p:sp>
      <p:sp>
        <p:nvSpPr>
          <p:cNvPr id="3" name="Content Placeholder 2">
            <a:extLst>
              <a:ext uri="{FF2B5EF4-FFF2-40B4-BE49-F238E27FC236}">
                <a16:creationId xmlns:a16="http://schemas.microsoft.com/office/drawing/2014/main" id="{34E54777-0FC0-4A2D-B0A0-9F2A48EA757F}"/>
              </a:ext>
            </a:extLst>
          </p:cNvPr>
          <p:cNvSpPr>
            <a:spLocks noGrp="1"/>
          </p:cNvSpPr>
          <p:nvPr>
            <p:ph idx="1"/>
          </p:nvPr>
        </p:nvSpPr>
        <p:spPr>
          <a:xfrm>
            <a:off x="1479479" y="2133600"/>
            <a:ext cx="9174822" cy="3778250"/>
          </a:xfrm>
        </p:spPr>
        <p:txBody>
          <a:bodyPr>
            <a:noAutofit/>
          </a:bodyPr>
          <a:lstStyle/>
          <a:p>
            <a:r>
              <a:rPr lang="en-US" dirty="0"/>
              <a:t>Purpose - Education and culture activities are activities to sustain, promote, and improve the quality, quantity, and availability of services for the Oneida Nation youth, Oneida Nation culture, and Oneida Nation arts.</a:t>
            </a:r>
          </a:p>
          <a:p>
            <a:r>
              <a:rPr lang="en-US" dirty="0"/>
              <a:t>Areas - Example of fund units included in this category are Daycare/Head start, Youth Enrichment Services, Higher Education, Oneida Tribal School, Oneida High School, Oneida Nation Museum, and the Library.</a:t>
            </a:r>
          </a:p>
          <a:p>
            <a:r>
              <a:rPr lang="en-US" dirty="0"/>
              <a:t>Foundation - Tsiˀ Niyukwalihó•tʌ – Our ways are our beliefs, our customs, and how we view the things (past, present, and future). This includes our history and things in our environment that make us distinct from others. </a:t>
            </a:r>
          </a:p>
          <a:p>
            <a:r>
              <a:rPr lang="en-US" dirty="0"/>
              <a:t>Activities in these areas maintain and interpret Oneida traditional teachings, customs and history. They preserve and protect the artifacts, collections, documents, audio and visual recordings including Oneida language material. </a:t>
            </a:r>
          </a:p>
          <a:p>
            <a:r>
              <a:rPr lang="en-US" dirty="0"/>
              <a:t>Oneida language is a vital part of our existence and is taught using different teaching methods to meet different learning styles.</a:t>
            </a:r>
          </a:p>
        </p:txBody>
      </p:sp>
      <p:graphicFrame>
        <p:nvGraphicFramePr>
          <p:cNvPr id="6" name="Chart 5">
            <a:extLst>
              <a:ext uri="{FF2B5EF4-FFF2-40B4-BE49-F238E27FC236}">
                <a16:creationId xmlns:a16="http://schemas.microsoft.com/office/drawing/2014/main" id="{CF835B8E-3745-4889-B19D-60DEA24B396E}"/>
              </a:ext>
            </a:extLst>
          </p:cNvPr>
          <p:cNvGraphicFramePr/>
          <p:nvPr>
            <p:extLst>
              <p:ext uri="{D42A27DB-BD31-4B8C-83A1-F6EECF244321}">
                <p14:modId xmlns:p14="http://schemas.microsoft.com/office/powerpoint/2010/main" val="2809151130"/>
              </p:ext>
            </p:extLst>
          </p:nvPr>
        </p:nvGraphicFramePr>
        <p:xfrm>
          <a:off x="6924782" y="133564"/>
          <a:ext cx="5178175" cy="2874523"/>
        </p:xfrm>
        <a:graphic>
          <a:graphicData uri="http://schemas.openxmlformats.org/drawingml/2006/chart">
            <c:chart xmlns:c="http://schemas.openxmlformats.org/drawingml/2006/chart" xmlns:r="http://schemas.openxmlformats.org/officeDocument/2006/relationships" r:id="rId5"/>
          </a:graphicData>
        </a:graphic>
      </p:graphicFrame>
      <p:pic>
        <p:nvPicPr>
          <p:cNvPr id="8" name="Audio 7">
            <a:hlinkClick r:id="" action="ppaction://media"/>
            <a:extLst>
              <a:ext uri="{FF2B5EF4-FFF2-40B4-BE49-F238E27FC236}">
                <a16:creationId xmlns:a16="http://schemas.microsoft.com/office/drawing/2014/main" id="{8989FB27-E5BB-DABE-6C8E-EB85DB86B2F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37331930"/>
      </p:ext>
    </p:extLst>
  </p:cSld>
  <p:clrMapOvr>
    <a:masterClrMapping/>
  </p:clrMapOvr>
  <mc:AlternateContent xmlns:mc="http://schemas.openxmlformats.org/markup-compatibility/2006">
    <mc:Choice xmlns:p14="http://schemas.microsoft.com/office/powerpoint/2010/main" Requires="p14">
      <p:transition spd="slow" p14:dur="2000" advTm="56013"/>
    </mc:Choice>
    <mc:Fallback>
      <p:transition spd="slow" advTm="56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3FFA88-52DF-4B5E-BC79-5FF517F55456}"/>
              </a:ext>
            </a:extLst>
          </p:cNvPr>
          <p:cNvSpPr>
            <a:spLocks noGrp="1"/>
          </p:cNvSpPr>
          <p:nvPr>
            <p:ph type="title"/>
          </p:nvPr>
        </p:nvSpPr>
        <p:spPr>
          <a:xfrm>
            <a:off x="1747778" y="624110"/>
            <a:ext cx="9756834" cy="1280890"/>
          </a:xfrm>
        </p:spPr>
        <p:txBody>
          <a:bodyPr>
            <a:normAutofit fontScale="90000"/>
          </a:bodyPr>
          <a:lstStyle/>
          <a:p>
            <a:r>
              <a:rPr lang="en-US" dirty="0"/>
              <a:t>Operational Costs</a:t>
            </a:r>
            <a:br>
              <a:rPr lang="en-US" dirty="0"/>
            </a:br>
            <a:r>
              <a:rPr lang="en-US" dirty="0"/>
              <a:t>Health and Social Services</a:t>
            </a:r>
            <a:br>
              <a:rPr lang="en-US" dirty="0"/>
            </a:br>
            <a:r>
              <a:rPr kumimoji="0" lang="en-US" sz="27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(P. 37 - 39 Packet)</a:t>
            </a:r>
            <a:endParaRPr lang="en-US" dirty="0"/>
          </a:p>
        </p:txBody>
      </p:sp>
      <p:sp>
        <p:nvSpPr>
          <p:cNvPr id="3" name="Content Placeholder 2">
            <a:extLst>
              <a:ext uri="{FF2B5EF4-FFF2-40B4-BE49-F238E27FC236}">
                <a16:creationId xmlns:a16="http://schemas.microsoft.com/office/drawing/2014/main" id="{34E54777-0FC0-4A2D-B0A0-9F2A48EA757F}"/>
              </a:ext>
            </a:extLst>
          </p:cNvPr>
          <p:cNvSpPr>
            <a:spLocks noGrp="1"/>
          </p:cNvSpPr>
          <p:nvPr>
            <p:ph sz="half" idx="1"/>
          </p:nvPr>
        </p:nvSpPr>
        <p:spPr>
          <a:xfrm>
            <a:off x="1747779" y="2592730"/>
            <a:ext cx="6805912" cy="1846162"/>
          </a:xfrm>
        </p:spPr>
        <p:txBody>
          <a:bodyPr>
            <a:normAutofit/>
          </a:bodyPr>
          <a:lstStyle/>
          <a:p>
            <a:r>
              <a:rPr lang="en-US" dirty="0"/>
              <a:t>Purpose - Activities in this area include a wide variety of programs and services to support the overall wellbeing of the Oneida Community. </a:t>
            </a:r>
          </a:p>
          <a:p>
            <a:endParaRPr lang="en-US" dirty="0"/>
          </a:p>
          <a:p>
            <a:endParaRPr lang="en-US" dirty="0"/>
          </a:p>
          <a:p>
            <a:endParaRPr lang="en-US" dirty="0"/>
          </a:p>
          <a:p>
            <a:endParaRPr lang="en-US" dirty="0"/>
          </a:p>
        </p:txBody>
      </p:sp>
      <p:sp>
        <p:nvSpPr>
          <p:cNvPr id="2" name="Content Placeholder 1">
            <a:extLst>
              <a:ext uri="{FF2B5EF4-FFF2-40B4-BE49-F238E27FC236}">
                <a16:creationId xmlns:a16="http://schemas.microsoft.com/office/drawing/2014/main" id="{4870A5E5-5748-4110-8098-A6B0531F4DCB}"/>
              </a:ext>
            </a:extLst>
          </p:cNvPr>
          <p:cNvSpPr>
            <a:spLocks noGrp="1"/>
          </p:cNvSpPr>
          <p:nvPr>
            <p:ph sz="half" idx="2"/>
          </p:nvPr>
        </p:nvSpPr>
        <p:spPr>
          <a:xfrm>
            <a:off x="1747778" y="3576577"/>
            <a:ext cx="8696443" cy="2291788"/>
          </a:xfrm>
        </p:spPr>
        <p:txBody>
          <a:bodyPr>
            <a:normAutofit/>
          </a:bodyPr>
          <a:lstStyle/>
          <a:p>
            <a:r>
              <a:rPr lang="en-US" dirty="0"/>
              <a:t>Areas - Specific fund units included in this category are Consolidated Health Service, Senior Citizens Center, Public Transit, Child Support Enforcement, and Oneida Family Recreation.</a:t>
            </a:r>
          </a:p>
          <a:p>
            <a:r>
              <a:rPr lang="en-US" dirty="0"/>
              <a:t>Foundation - These areas fulfill constitutional, legislative, regulatory, business and General Tribal Council requirements.</a:t>
            </a:r>
          </a:p>
          <a:p>
            <a:endParaRPr lang="en-US" dirty="0"/>
          </a:p>
        </p:txBody>
      </p:sp>
      <p:graphicFrame>
        <p:nvGraphicFramePr>
          <p:cNvPr id="6" name="Chart 5">
            <a:extLst>
              <a:ext uri="{FF2B5EF4-FFF2-40B4-BE49-F238E27FC236}">
                <a16:creationId xmlns:a16="http://schemas.microsoft.com/office/drawing/2014/main" id="{CF835B8E-3745-4889-B19D-60DEA24B396E}"/>
              </a:ext>
            </a:extLst>
          </p:cNvPr>
          <p:cNvGraphicFramePr/>
          <p:nvPr>
            <p:extLst>
              <p:ext uri="{D42A27DB-BD31-4B8C-83A1-F6EECF244321}">
                <p14:modId xmlns:p14="http://schemas.microsoft.com/office/powerpoint/2010/main" val="565080712"/>
              </p:ext>
            </p:extLst>
          </p:nvPr>
        </p:nvGraphicFramePr>
        <p:xfrm>
          <a:off x="7442522" y="296761"/>
          <a:ext cx="4568671" cy="3974297"/>
        </p:xfrm>
        <a:graphic>
          <a:graphicData uri="http://schemas.openxmlformats.org/drawingml/2006/chart">
            <c:chart xmlns:c="http://schemas.openxmlformats.org/drawingml/2006/chart" xmlns:r="http://schemas.openxmlformats.org/officeDocument/2006/relationships" r:id="rId5"/>
          </a:graphicData>
        </a:graphic>
      </p:graphicFrame>
      <p:pic>
        <p:nvPicPr>
          <p:cNvPr id="8" name="Audio 7">
            <a:hlinkClick r:id="" action="ppaction://media"/>
            <a:extLst>
              <a:ext uri="{FF2B5EF4-FFF2-40B4-BE49-F238E27FC236}">
                <a16:creationId xmlns:a16="http://schemas.microsoft.com/office/drawing/2014/main" id="{CEB3B5C8-4D8E-D2EB-1155-0D06049092C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02027300"/>
      </p:ext>
    </p:extLst>
  </p:cSld>
  <p:clrMapOvr>
    <a:masterClrMapping/>
  </p:clrMapOvr>
  <mc:AlternateContent xmlns:mc="http://schemas.openxmlformats.org/markup-compatibility/2006">
    <mc:Choice xmlns:p14="http://schemas.microsoft.com/office/powerpoint/2010/main" Requires="p14">
      <p:transition spd="slow" p14:dur="2000" advTm="61157"/>
    </mc:Choice>
    <mc:Fallback>
      <p:transition spd="slow" advTm="61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71BE3-FB74-4941-A074-29AF3948ECDE}"/>
              </a:ext>
            </a:extLst>
          </p:cNvPr>
          <p:cNvSpPr>
            <a:spLocks noGrp="1"/>
          </p:cNvSpPr>
          <p:nvPr>
            <p:ph type="title"/>
          </p:nvPr>
        </p:nvSpPr>
        <p:spPr>
          <a:xfrm>
            <a:off x="2592925" y="624110"/>
            <a:ext cx="8911687" cy="1280890"/>
          </a:xfrm>
        </p:spPr>
        <p:txBody>
          <a:bodyPr/>
          <a:lstStyle/>
          <a:p>
            <a:r>
              <a:rPr lang="en-US" dirty="0"/>
              <a:t>Purpose and intent of this presentation 		</a:t>
            </a:r>
          </a:p>
        </p:txBody>
      </p:sp>
      <p:sp>
        <p:nvSpPr>
          <p:cNvPr id="3" name="Content Placeholder 2">
            <a:extLst>
              <a:ext uri="{FF2B5EF4-FFF2-40B4-BE49-F238E27FC236}">
                <a16:creationId xmlns:a16="http://schemas.microsoft.com/office/drawing/2014/main" id="{65F10F38-6B11-47F6-AB18-8D15797800F7}"/>
              </a:ext>
            </a:extLst>
          </p:cNvPr>
          <p:cNvSpPr>
            <a:spLocks noGrp="1"/>
          </p:cNvSpPr>
          <p:nvPr>
            <p:ph idx="1"/>
          </p:nvPr>
        </p:nvSpPr>
        <p:spPr>
          <a:xfrm>
            <a:off x="2589212" y="2133600"/>
            <a:ext cx="8915400" cy="3777622"/>
          </a:xfrm>
        </p:spPr>
        <p:txBody>
          <a:bodyPr/>
          <a:lstStyle/>
          <a:p>
            <a:r>
              <a:rPr lang="en-US" dirty="0"/>
              <a:t>To provide membership with an overall understanding of Oneida’s budget and budget process</a:t>
            </a:r>
          </a:p>
          <a:p>
            <a:r>
              <a:rPr lang="en-US" dirty="0"/>
              <a:t>Describe the elements contained in Oneida’s budget and why</a:t>
            </a:r>
          </a:p>
        </p:txBody>
      </p:sp>
      <p:pic>
        <p:nvPicPr>
          <p:cNvPr id="7" name="Audio 6">
            <a:hlinkClick r:id="" action="ppaction://media"/>
            <a:extLst>
              <a:ext uri="{FF2B5EF4-FFF2-40B4-BE49-F238E27FC236}">
                <a16:creationId xmlns:a16="http://schemas.microsoft.com/office/drawing/2014/main" id="{BE72C1E5-3ACB-D62A-99D5-3DFB644D857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88894418"/>
      </p:ext>
    </p:extLst>
  </p:cSld>
  <p:clrMapOvr>
    <a:masterClrMapping/>
  </p:clrMapOvr>
  <mc:AlternateContent xmlns:mc="http://schemas.openxmlformats.org/markup-compatibility/2006">
    <mc:Choice xmlns:p14="http://schemas.microsoft.com/office/powerpoint/2010/main" Requires="p14">
      <p:transition spd="slow" p14:dur="2000" advTm="88160"/>
    </mc:Choice>
    <mc:Fallback>
      <p:transition spd="slow" advTm="8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3FFA88-52DF-4B5E-BC79-5FF517F55456}"/>
              </a:ext>
            </a:extLst>
          </p:cNvPr>
          <p:cNvSpPr>
            <a:spLocks noGrp="1"/>
          </p:cNvSpPr>
          <p:nvPr>
            <p:ph type="title"/>
          </p:nvPr>
        </p:nvSpPr>
        <p:spPr>
          <a:xfrm>
            <a:off x="1671146" y="623888"/>
            <a:ext cx="9833468" cy="1281112"/>
          </a:xfrm>
        </p:spPr>
        <p:txBody>
          <a:bodyPr>
            <a:normAutofit fontScale="90000"/>
          </a:bodyPr>
          <a:lstStyle/>
          <a:p>
            <a:r>
              <a:rPr lang="en-US" dirty="0"/>
              <a:t>Operational Costs</a:t>
            </a:r>
            <a:br>
              <a:rPr lang="en-US" dirty="0"/>
            </a:br>
            <a:r>
              <a:rPr lang="en-US" dirty="0"/>
              <a:t>Community Development </a:t>
            </a:r>
            <a:br>
              <a:rPr lang="en-US" dirty="0"/>
            </a:br>
            <a:r>
              <a:rPr kumimoji="0" lang="en-US" sz="27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(P. 39 - 40 Packet)</a:t>
            </a:r>
            <a:endParaRPr lang="en-US" dirty="0"/>
          </a:p>
        </p:txBody>
      </p:sp>
      <p:sp>
        <p:nvSpPr>
          <p:cNvPr id="3" name="Content Placeholder 2">
            <a:extLst>
              <a:ext uri="{FF2B5EF4-FFF2-40B4-BE49-F238E27FC236}">
                <a16:creationId xmlns:a16="http://schemas.microsoft.com/office/drawing/2014/main" id="{34E54777-0FC0-4A2D-B0A0-9F2A48EA757F}"/>
              </a:ext>
            </a:extLst>
          </p:cNvPr>
          <p:cNvSpPr>
            <a:spLocks noGrp="1"/>
          </p:cNvSpPr>
          <p:nvPr>
            <p:ph idx="1"/>
          </p:nvPr>
        </p:nvSpPr>
        <p:spPr>
          <a:xfrm>
            <a:off x="1671144" y="2650602"/>
            <a:ext cx="8595599" cy="3261247"/>
          </a:xfrm>
        </p:spPr>
        <p:txBody>
          <a:bodyPr>
            <a:normAutofit/>
          </a:bodyPr>
          <a:lstStyle/>
          <a:p>
            <a:r>
              <a:rPr lang="en-US" dirty="0"/>
              <a:t>Purpose - Community Development includes a variety of government functions. </a:t>
            </a:r>
          </a:p>
          <a:p>
            <a:r>
              <a:rPr lang="en-US" dirty="0"/>
              <a:t>Areas - Specific fund units included in this category include the Oneida Police Department, Tsyuhekwa Life Sustenance, Food Distribution, Planning, Engineering, and Conservation.</a:t>
            </a:r>
          </a:p>
          <a:p>
            <a:r>
              <a:rPr lang="en-US" dirty="0"/>
              <a:t>Foundation - These areas keep Oneida engaged in our culture, provide for the community, fulfill grant requirements and preserve, protect and exercise the sovereignty of the Oneida Nation. </a:t>
            </a:r>
          </a:p>
          <a:p>
            <a:endParaRPr lang="en-US" dirty="0"/>
          </a:p>
          <a:p>
            <a:endParaRPr lang="en-US" dirty="0"/>
          </a:p>
          <a:p>
            <a:endParaRPr lang="en-US" dirty="0"/>
          </a:p>
        </p:txBody>
      </p:sp>
      <p:graphicFrame>
        <p:nvGraphicFramePr>
          <p:cNvPr id="6" name="Chart 5">
            <a:extLst>
              <a:ext uri="{FF2B5EF4-FFF2-40B4-BE49-F238E27FC236}">
                <a16:creationId xmlns:a16="http://schemas.microsoft.com/office/drawing/2014/main" id="{CF835B8E-3745-4889-B19D-60DEA24B396E}"/>
              </a:ext>
            </a:extLst>
          </p:cNvPr>
          <p:cNvGraphicFramePr/>
          <p:nvPr>
            <p:extLst>
              <p:ext uri="{D42A27DB-BD31-4B8C-83A1-F6EECF244321}">
                <p14:modId xmlns:p14="http://schemas.microsoft.com/office/powerpoint/2010/main" val="196082732"/>
              </p:ext>
            </p:extLst>
          </p:nvPr>
        </p:nvGraphicFramePr>
        <p:xfrm>
          <a:off x="7241628" y="215661"/>
          <a:ext cx="4950372" cy="3058511"/>
        </p:xfrm>
        <a:graphic>
          <a:graphicData uri="http://schemas.openxmlformats.org/drawingml/2006/chart">
            <c:chart xmlns:c="http://schemas.openxmlformats.org/drawingml/2006/chart" xmlns:r="http://schemas.openxmlformats.org/officeDocument/2006/relationships" r:id="rId5"/>
          </a:graphicData>
        </a:graphic>
      </p:graphicFrame>
      <p:pic>
        <p:nvPicPr>
          <p:cNvPr id="8" name="Audio 7">
            <a:hlinkClick r:id="" action="ppaction://media"/>
            <a:extLst>
              <a:ext uri="{FF2B5EF4-FFF2-40B4-BE49-F238E27FC236}">
                <a16:creationId xmlns:a16="http://schemas.microsoft.com/office/drawing/2014/main" id="{ED553C57-BEA0-FF84-6223-6C11BFA174C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20287391"/>
      </p:ext>
    </p:extLst>
  </p:cSld>
  <p:clrMapOvr>
    <a:masterClrMapping/>
  </p:clrMapOvr>
  <mc:AlternateContent xmlns:mc="http://schemas.openxmlformats.org/markup-compatibility/2006">
    <mc:Choice xmlns:p14="http://schemas.microsoft.com/office/powerpoint/2010/main" Requires="p14">
      <p:transition spd="slow" p14:dur="2000" advTm="31256"/>
    </mc:Choice>
    <mc:Fallback>
      <p:transition spd="slow" advTm="31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3FFA88-52DF-4B5E-BC79-5FF517F55456}"/>
              </a:ext>
            </a:extLst>
          </p:cNvPr>
          <p:cNvSpPr>
            <a:spLocks noGrp="1"/>
          </p:cNvSpPr>
          <p:nvPr>
            <p:ph type="title"/>
          </p:nvPr>
        </p:nvSpPr>
        <p:spPr>
          <a:xfrm>
            <a:off x="1671146" y="623888"/>
            <a:ext cx="9833468" cy="1281112"/>
          </a:xfrm>
        </p:spPr>
        <p:txBody>
          <a:bodyPr>
            <a:normAutofit fontScale="90000"/>
          </a:bodyPr>
          <a:lstStyle/>
          <a:p>
            <a:r>
              <a:rPr lang="en-US"/>
              <a:t>Operational Costs</a:t>
            </a:r>
            <a:br>
              <a:rPr lang="en-US"/>
            </a:br>
            <a:r>
              <a:rPr lang="en-US"/>
              <a:t>Enterprise Operations</a:t>
            </a:r>
            <a:br>
              <a:rPr lang="en-US"/>
            </a:br>
            <a:r>
              <a:rPr kumimoji="0" lang="en-US" sz="2700" b="0" i="0" u="none" strike="noStrike" kern="1200" cap="none" spc="0" normalizeH="0" baseline="0" noProof="0">
                <a:ln>
                  <a:noFill/>
                </a:ln>
                <a:solidFill>
                  <a:prstClr val="black">
                    <a:lumMod val="85000"/>
                    <a:lumOff val="15000"/>
                  </a:prstClr>
                </a:solidFill>
                <a:effectLst/>
                <a:uLnTx/>
                <a:uFillTx/>
                <a:latin typeface="Century Gothic" panose="020B0502020202020204"/>
                <a:ea typeface="+mj-ea"/>
                <a:cs typeface="+mj-cs"/>
              </a:rPr>
              <a:t>(P. </a:t>
            </a:r>
            <a:r>
              <a:rPr lang="en-US" sz="2700">
                <a:solidFill>
                  <a:prstClr val="black">
                    <a:lumMod val="85000"/>
                    <a:lumOff val="15000"/>
                  </a:prstClr>
                </a:solidFill>
                <a:latin typeface="Century Gothic" panose="020B0502020202020204"/>
              </a:rPr>
              <a:t>40 – 41 </a:t>
            </a:r>
            <a:r>
              <a:rPr kumimoji="0" lang="en-US" sz="2700" b="0" i="0" u="none" strike="noStrike" kern="1200" cap="none" spc="0" normalizeH="0" baseline="0" noProof="0">
                <a:ln>
                  <a:noFill/>
                </a:ln>
                <a:solidFill>
                  <a:prstClr val="black">
                    <a:lumMod val="85000"/>
                    <a:lumOff val="15000"/>
                  </a:prstClr>
                </a:solidFill>
                <a:effectLst/>
                <a:uLnTx/>
                <a:uFillTx/>
                <a:latin typeface="Century Gothic" panose="020B0502020202020204"/>
                <a:ea typeface="+mj-ea"/>
                <a:cs typeface="+mj-cs"/>
              </a:rPr>
              <a:t>Packet)</a:t>
            </a:r>
            <a:endParaRPr lang="en-US" dirty="0"/>
          </a:p>
        </p:txBody>
      </p:sp>
      <p:sp>
        <p:nvSpPr>
          <p:cNvPr id="3" name="Content Placeholder 2">
            <a:extLst>
              <a:ext uri="{FF2B5EF4-FFF2-40B4-BE49-F238E27FC236}">
                <a16:creationId xmlns:a16="http://schemas.microsoft.com/office/drawing/2014/main" id="{34E54777-0FC0-4A2D-B0A0-9F2A48EA757F}"/>
              </a:ext>
            </a:extLst>
          </p:cNvPr>
          <p:cNvSpPr>
            <a:spLocks noGrp="1"/>
          </p:cNvSpPr>
          <p:nvPr>
            <p:ph idx="1"/>
          </p:nvPr>
        </p:nvSpPr>
        <p:spPr>
          <a:xfrm>
            <a:off x="1671145" y="2853338"/>
            <a:ext cx="9313230" cy="3058512"/>
          </a:xfrm>
        </p:spPr>
        <p:txBody>
          <a:bodyPr>
            <a:normAutofit/>
          </a:bodyPr>
          <a:lstStyle/>
          <a:p>
            <a:r>
              <a:rPr lang="en-US" dirty="0"/>
              <a:t>Purpose – Enterprise fund units are typically for-profit areas within the operations of the Tribe. </a:t>
            </a:r>
          </a:p>
          <a:p>
            <a:r>
              <a:rPr lang="en-US" dirty="0"/>
              <a:t>Areas - Specific fund units included in this category include Gaming, Retail, and other enterprises.</a:t>
            </a:r>
          </a:p>
          <a:p>
            <a:r>
              <a:rPr lang="en-US" dirty="0"/>
              <a:t>Foundation – Due to the Gaming Compact and other agreements with the State, Oneida has a regulatory advantage in providing  specific goods and services.  In the absence of a governmental tax base our enterprises account for a large portion of our funding.  </a:t>
            </a:r>
          </a:p>
        </p:txBody>
      </p:sp>
      <p:graphicFrame>
        <p:nvGraphicFramePr>
          <p:cNvPr id="6" name="Chart 5">
            <a:extLst>
              <a:ext uri="{FF2B5EF4-FFF2-40B4-BE49-F238E27FC236}">
                <a16:creationId xmlns:a16="http://schemas.microsoft.com/office/drawing/2014/main" id="{CF835B8E-3745-4889-B19D-60DEA24B396E}"/>
              </a:ext>
            </a:extLst>
          </p:cNvPr>
          <p:cNvGraphicFramePr/>
          <p:nvPr>
            <p:extLst>
              <p:ext uri="{D42A27DB-BD31-4B8C-83A1-F6EECF244321}">
                <p14:modId xmlns:p14="http://schemas.microsoft.com/office/powerpoint/2010/main" val="2283519227"/>
              </p:ext>
            </p:extLst>
          </p:nvPr>
        </p:nvGraphicFramePr>
        <p:xfrm>
          <a:off x="7241628" y="238810"/>
          <a:ext cx="4950372" cy="3058511"/>
        </p:xfrm>
        <a:graphic>
          <a:graphicData uri="http://schemas.openxmlformats.org/drawingml/2006/chart">
            <c:chart xmlns:c="http://schemas.openxmlformats.org/drawingml/2006/chart" xmlns:r="http://schemas.openxmlformats.org/officeDocument/2006/relationships" r:id="rId5"/>
          </a:graphicData>
        </a:graphic>
      </p:graphicFrame>
      <p:pic>
        <p:nvPicPr>
          <p:cNvPr id="8" name="Audio 7">
            <a:hlinkClick r:id="" action="ppaction://media"/>
            <a:extLst>
              <a:ext uri="{FF2B5EF4-FFF2-40B4-BE49-F238E27FC236}">
                <a16:creationId xmlns:a16="http://schemas.microsoft.com/office/drawing/2014/main" id="{B1BF86F9-F810-93AB-7F43-0242465ED11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13766312"/>
      </p:ext>
    </p:extLst>
  </p:cSld>
  <p:clrMapOvr>
    <a:masterClrMapping/>
  </p:clrMapOvr>
  <mc:AlternateContent xmlns:mc="http://schemas.openxmlformats.org/markup-compatibility/2006">
    <mc:Choice xmlns:p14="http://schemas.microsoft.com/office/powerpoint/2010/main" Requires="p14">
      <p:transition spd="slow" p14:dur="2000" advTm="48539"/>
    </mc:Choice>
    <mc:Fallback>
      <p:transition spd="slow" advTm="48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3FFA88-52DF-4B5E-BC79-5FF517F55456}"/>
              </a:ext>
            </a:extLst>
          </p:cNvPr>
          <p:cNvSpPr>
            <a:spLocks noGrp="1"/>
          </p:cNvSpPr>
          <p:nvPr>
            <p:ph type="title"/>
          </p:nvPr>
        </p:nvSpPr>
        <p:spPr>
          <a:xfrm>
            <a:off x="1671146" y="623888"/>
            <a:ext cx="9833468" cy="1281112"/>
          </a:xfrm>
        </p:spPr>
        <p:txBody>
          <a:bodyPr>
            <a:normAutofit/>
          </a:bodyPr>
          <a:lstStyle/>
          <a:p>
            <a:r>
              <a:rPr lang="en-US" dirty="0"/>
              <a:t>Administrative Costs and Other Operations</a:t>
            </a:r>
            <a:br>
              <a:rPr lang="en-US" dirty="0"/>
            </a:br>
            <a:r>
              <a:rPr kumimoji="0" lang="en-US" sz="24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(P. 41 Packet)</a:t>
            </a:r>
            <a:endParaRPr lang="en-US" dirty="0"/>
          </a:p>
        </p:txBody>
      </p:sp>
      <p:sp>
        <p:nvSpPr>
          <p:cNvPr id="3" name="Content Placeholder 2">
            <a:extLst>
              <a:ext uri="{FF2B5EF4-FFF2-40B4-BE49-F238E27FC236}">
                <a16:creationId xmlns:a16="http://schemas.microsoft.com/office/drawing/2014/main" id="{34E54777-0FC0-4A2D-B0A0-9F2A48EA757F}"/>
              </a:ext>
            </a:extLst>
          </p:cNvPr>
          <p:cNvSpPr>
            <a:spLocks noGrp="1"/>
          </p:cNvSpPr>
          <p:nvPr>
            <p:ph idx="1"/>
          </p:nvPr>
        </p:nvSpPr>
        <p:spPr>
          <a:xfrm>
            <a:off x="1671145" y="2133600"/>
            <a:ext cx="5968146" cy="3778250"/>
          </a:xfrm>
        </p:spPr>
        <p:txBody>
          <a:bodyPr>
            <a:normAutofit/>
          </a:bodyPr>
          <a:lstStyle/>
          <a:p>
            <a:r>
              <a:rPr lang="en-US" dirty="0"/>
              <a:t>Purpose – Administrative costs and other operations account for the last two operational allocations</a:t>
            </a:r>
          </a:p>
          <a:p>
            <a:r>
              <a:rPr lang="en-US" dirty="0"/>
              <a:t>Areas – Administrative costs are for direct membership benefits and other operations is for our gaming compact fee.   </a:t>
            </a:r>
          </a:p>
          <a:p>
            <a:r>
              <a:rPr lang="en-US" dirty="0"/>
              <a:t>Foundation – Memorandum of Agreement between Trust Enrollment and the Oneida Business Committee and the Gaming Compact account for these operational expenses.  </a:t>
            </a:r>
          </a:p>
        </p:txBody>
      </p:sp>
      <p:graphicFrame>
        <p:nvGraphicFramePr>
          <p:cNvPr id="6" name="Chart 5">
            <a:extLst>
              <a:ext uri="{FF2B5EF4-FFF2-40B4-BE49-F238E27FC236}">
                <a16:creationId xmlns:a16="http://schemas.microsoft.com/office/drawing/2014/main" id="{CF835B8E-3745-4889-B19D-60DEA24B396E}"/>
              </a:ext>
            </a:extLst>
          </p:cNvPr>
          <p:cNvGraphicFramePr/>
          <p:nvPr>
            <p:extLst>
              <p:ext uri="{D42A27DB-BD31-4B8C-83A1-F6EECF244321}">
                <p14:modId xmlns:p14="http://schemas.microsoft.com/office/powerpoint/2010/main" val="1815703752"/>
              </p:ext>
            </p:extLst>
          </p:nvPr>
        </p:nvGraphicFramePr>
        <p:xfrm>
          <a:off x="7126141" y="1905000"/>
          <a:ext cx="4950372" cy="36690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04897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BFE34-2D28-48FD-9A26-8289E98506D4}"/>
              </a:ext>
            </a:extLst>
          </p:cNvPr>
          <p:cNvSpPr>
            <a:spLocks noGrp="1"/>
          </p:cNvSpPr>
          <p:nvPr>
            <p:ph type="title"/>
          </p:nvPr>
        </p:nvSpPr>
        <p:spPr/>
        <p:txBody>
          <a:bodyPr/>
          <a:lstStyle/>
          <a:p>
            <a:r>
              <a:rPr lang="en-US" dirty="0"/>
              <a:t>Balanced Budget</a:t>
            </a:r>
          </a:p>
        </p:txBody>
      </p:sp>
      <p:sp>
        <p:nvSpPr>
          <p:cNvPr id="11" name="Text Placeholder 10">
            <a:extLst>
              <a:ext uri="{FF2B5EF4-FFF2-40B4-BE49-F238E27FC236}">
                <a16:creationId xmlns:a16="http://schemas.microsoft.com/office/drawing/2014/main" id="{5ACD970A-A88A-494F-AFBF-83C0778B77AC}"/>
              </a:ext>
            </a:extLst>
          </p:cNvPr>
          <p:cNvSpPr>
            <a:spLocks noGrp="1"/>
          </p:cNvSpPr>
          <p:nvPr>
            <p:ph type="body" idx="1"/>
          </p:nvPr>
        </p:nvSpPr>
        <p:spPr>
          <a:xfrm>
            <a:off x="2103268" y="1793875"/>
            <a:ext cx="3992732" cy="576262"/>
          </a:xfrm>
        </p:spPr>
        <p:txBody>
          <a:bodyPr/>
          <a:lstStyle/>
          <a:p>
            <a:r>
              <a:rPr lang="en-US" dirty="0"/>
              <a:t>Sources	$528,978,084 </a:t>
            </a:r>
          </a:p>
        </p:txBody>
      </p:sp>
      <p:sp>
        <p:nvSpPr>
          <p:cNvPr id="12" name="Text Placeholder 11">
            <a:extLst>
              <a:ext uri="{FF2B5EF4-FFF2-40B4-BE49-F238E27FC236}">
                <a16:creationId xmlns:a16="http://schemas.microsoft.com/office/drawing/2014/main" id="{7195B552-FCD2-4C7F-9A9F-F204BC4C5F60}"/>
              </a:ext>
            </a:extLst>
          </p:cNvPr>
          <p:cNvSpPr>
            <a:spLocks noGrp="1"/>
          </p:cNvSpPr>
          <p:nvPr>
            <p:ph type="body" sz="quarter" idx="3"/>
          </p:nvPr>
        </p:nvSpPr>
        <p:spPr>
          <a:xfrm>
            <a:off x="7505610" y="1793875"/>
            <a:ext cx="3999001" cy="576262"/>
          </a:xfrm>
        </p:spPr>
        <p:txBody>
          <a:bodyPr/>
          <a:lstStyle/>
          <a:p>
            <a:r>
              <a:rPr lang="en-US" dirty="0"/>
              <a:t>Allocations	$528,978,084</a:t>
            </a:r>
          </a:p>
        </p:txBody>
      </p:sp>
      <p:graphicFrame>
        <p:nvGraphicFramePr>
          <p:cNvPr id="8" name="Chart 7">
            <a:extLst>
              <a:ext uri="{FF2B5EF4-FFF2-40B4-BE49-F238E27FC236}">
                <a16:creationId xmlns:a16="http://schemas.microsoft.com/office/drawing/2014/main" id="{1F766C87-F01C-4A00-A8F1-277A0A5A695A}"/>
              </a:ext>
            </a:extLst>
          </p:cNvPr>
          <p:cNvGraphicFramePr/>
          <p:nvPr>
            <p:extLst>
              <p:ext uri="{D42A27DB-BD31-4B8C-83A1-F6EECF244321}">
                <p14:modId xmlns:p14="http://schemas.microsoft.com/office/powerpoint/2010/main" val="1791544329"/>
              </p:ext>
            </p:extLst>
          </p:nvPr>
        </p:nvGraphicFramePr>
        <p:xfrm>
          <a:off x="1527329" y="2613025"/>
          <a:ext cx="4568671" cy="39742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49E032FD-71DC-4B47-97A6-5E9EFDF34402}"/>
              </a:ext>
            </a:extLst>
          </p:cNvPr>
          <p:cNvGraphicFramePr/>
          <p:nvPr>
            <p:extLst>
              <p:ext uri="{D42A27DB-BD31-4B8C-83A1-F6EECF244321}">
                <p14:modId xmlns:p14="http://schemas.microsoft.com/office/powerpoint/2010/main" val="3811291002"/>
              </p:ext>
            </p:extLst>
          </p:nvPr>
        </p:nvGraphicFramePr>
        <p:xfrm>
          <a:off x="6935940" y="2679700"/>
          <a:ext cx="4568671" cy="3974297"/>
        </p:xfrm>
        <a:graphic>
          <a:graphicData uri="http://schemas.openxmlformats.org/drawingml/2006/chart">
            <c:chart xmlns:c="http://schemas.openxmlformats.org/drawingml/2006/chart" xmlns:r="http://schemas.openxmlformats.org/officeDocument/2006/relationships" r:id="rId5"/>
          </a:graphicData>
        </a:graphic>
      </p:graphicFrame>
      <p:pic>
        <p:nvPicPr>
          <p:cNvPr id="6" name="Audio 5">
            <a:hlinkClick r:id="" action="ppaction://media"/>
            <a:extLst>
              <a:ext uri="{FF2B5EF4-FFF2-40B4-BE49-F238E27FC236}">
                <a16:creationId xmlns:a16="http://schemas.microsoft.com/office/drawing/2014/main" id="{69F85B00-638C-5F23-71CF-5806FAB6BB1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11767623"/>
      </p:ext>
    </p:extLst>
  </p:cSld>
  <p:clrMapOvr>
    <a:masterClrMapping/>
  </p:clrMapOvr>
  <mc:AlternateContent xmlns:mc="http://schemas.openxmlformats.org/markup-compatibility/2006">
    <mc:Choice xmlns:p14="http://schemas.microsoft.com/office/powerpoint/2010/main" Requires="p14">
      <p:transition spd="slow" p14:dur="2000" advTm="76763"/>
    </mc:Choice>
    <mc:Fallback>
      <p:transition spd="slow" advTm="76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C646054-95F2-442D-834B-6C863ECC3A2E}"/>
              </a:ext>
            </a:extLst>
          </p:cNvPr>
          <p:cNvSpPr>
            <a:spLocks noGrp="1"/>
          </p:cNvSpPr>
          <p:nvPr>
            <p:ph type="ctrTitle"/>
          </p:nvPr>
        </p:nvSpPr>
        <p:spPr>
          <a:xfrm>
            <a:off x="2589213" y="2514600"/>
            <a:ext cx="8915400" cy="2262188"/>
          </a:xfrm>
        </p:spPr>
        <p:txBody>
          <a:bodyPr/>
          <a:lstStyle/>
          <a:p>
            <a:pPr algn="ctr"/>
            <a:r>
              <a:rPr lang="en-US" dirty="0"/>
              <a:t>Yaw^ko</a:t>
            </a:r>
          </a:p>
        </p:txBody>
      </p:sp>
      <p:pic>
        <p:nvPicPr>
          <p:cNvPr id="6" name="Audio 5">
            <a:hlinkClick r:id="" action="ppaction://media"/>
            <a:extLst>
              <a:ext uri="{FF2B5EF4-FFF2-40B4-BE49-F238E27FC236}">
                <a16:creationId xmlns:a16="http://schemas.microsoft.com/office/drawing/2014/main" id="{6DF3E62D-E70E-B5A7-46BE-2B35AA83F9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28512044"/>
      </p:ext>
    </p:extLst>
  </p:cSld>
  <p:clrMapOvr>
    <a:masterClrMapping/>
  </p:clrMapOvr>
  <mc:AlternateContent xmlns:mc="http://schemas.openxmlformats.org/markup-compatibility/2006">
    <mc:Choice xmlns:p14="http://schemas.microsoft.com/office/powerpoint/2010/main" Requires="p14">
      <p:transition spd="slow" p14:dur="2000" advTm="2004"/>
    </mc:Choice>
    <mc:Fallback>
      <p:transition spd="slow" advTm="2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135B4-2283-4802-B243-2768538D682D}"/>
              </a:ext>
            </a:extLst>
          </p:cNvPr>
          <p:cNvSpPr>
            <a:spLocks noGrp="1"/>
          </p:cNvSpPr>
          <p:nvPr>
            <p:ph type="title"/>
          </p:nvPr>
        </p:nvSpPr>
        <p:spPr>
          <a:xfrm>
            <a:off x="2592925" y="624110"/>
            <a:ext cx="8911687" cy="1280890"/>
          </a:xfrm>
        </p:spPr>
        <p:txBody>
          <a:bodyPr/>
          <a:lstStyle/>
          <a:p>
            <a:r>
              <a:rPr lang="en-US" dirty="0"/>
              <a:t>Founding Documents</a:t>
            </a:r>
          </a:p>
        </p:txBody>
      </p:sp>
      <p:sp>
        <p:nvSpPr>
          <p:cNvPr id="3" name="Content Placeholder 2">
            <a:extLst>
              <a:ext uri="{FF2B5EF4-FFF2-40B4-BE49-F238E27FC236}">
                <a16:creationId xmlns:a16="http://schemas.microsoft.com/office/drawing/2014/main" id="{C8C7EFBF-4FC0-41DB-93CF-CE615EFFA31B}"/>
              </a:ext>
            </a:extLst>
          </p:cNvPr>
          <p:cNvSpPr>
            <a:spLocks noGrp="1"/>
          </p:cNvSpPr>
          <p:nvPr>
            <p:ph idx="1"/>
          </p:nvPr>
        </p:nvSpPr>
        <p:spPr>
          <a:xfrm>
            <a:off x="2589212" y="2133600"/>
            <a:ext cx="8915400" cy="3777622"/>
          </a:xfrm>
        </p:spPr>
        <p:txBody>
          <a:bodyPr>
            <a:normAutofit/>
          </a:bodyPr>
          <a:lstStyle/>
          <a:p>
            <a:r>
              <a:rPr lang="en-US" dirty="0"/>
              <a:t>Vision and Mission</a:t>
            </a:r>
          </a:p>
          <a:p>
            <a:pPr lvl="1"/>
            <a:r>
              <a:rPr lang="en-US" sz="1800" dirty="0"/>
              <a:t>Vision </a:t>
            </a:r>
          </a:p>
          <a:p>
            <a:pPr lvl="2"/>
            <a:r>
              <a:rPr lang="en-US" sz="1800" dirty="0"/>
              <a:t>A nation of strong families built on Tsi?Niyukwaliho TV and a strong economy </a:t>
            </a:r>
          </a:p>
          <a:p>
            <a:pPr lvl="1"/>
            <a:r>
              <a:rPr lang="en-US" sz="1800" dirty="0"/>
              <a:t>Mission Statement </a:t>
            </a:r>
          </a:p>
          <a:p>
            <a:pPr lvl="2"/>
            <a:r>
              <a:rPr lang="en-US" sz="1800" dirty="0"/>
              <a:t>To strengthen and protect our people, reclaim our land and enhance the environment by exercising our sovereignty </a:t>
            </a:r>
          </a:p>
        </p:txBody>
      </p:sp>
      <p:pic>
        <p:nvPicPr>
          <p:cNvPr id="7" name="Audio 6">
            <a:hlinkClick r:id="" action="ppaction://media"/>
            <a:extLst>
              <a:ext uri="{FF2B5EF4-FFF2-40B4-BE49-F238E27FC236}">
                <a16:creationId xmlns:a16="http://schemas.microsoft.com/office/drawing/2014/main" id="{4B6F7A55-B142-98EB-9455-97AD52547F7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67139359"/>
      </p:ext>
    </p:extLst>
  </p:cSld>
  <p:clrMapOvr>
    <a:masterClrMapping/>
  </p:clrMapOvr>
  <mc:AlternateContent xmlns:mc="http://schemas.openxmlformats.org/markup-compatibility/2006">
    <mc:Choice xmlns:p14="http://schemas.microsoft.com/office/powerpoint/2010/main" Requires="p14">
      <p:transition spd="slow" p14:dur="2000" advTm="8976"/>
    </mc:Choice>
    <mc:Fallback>
      <p:transition spd="slow" advTm="8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135B4-2283-4802-B243-2768538D682D}"/>
              </a:ext>
            </a:extLst>
          </p:cNvPr>
          <p:cNvSpPr>
            <a:spLocks noGrp="1"/>
          </p:cNvSpPr>
          <p:nvPr>
            <p:ph type="title"/>
          </p:nvPr>
        </p:nvSpPr>
        <p:spPr/>
        <p:txBody>
          <a:bodyPr/>
          <a:lstStyle/>
          <a:p>
            <a:r>
              <a:rPr lang="en-US" dirty="0"/>
              <a:t>Core Values</a:t>
            </a:r>
          </a:p>
        </p:txBody>
      </p:sp>
      <p:sp>
        <p:nvSpPr>
          <p:cNvPr id="3" name="Content Placeholder 2">
            <a:extLst>
              <a:ext uri="{FF2B5EF4-FFF2-40B4-BE49-F238E27FC236}">
                <a16:creationId xmlns:a16="http://schemas.microsoft.com/office/drawing/2014/main" id="{C8C7EFBF-4FC0-41DB-93CF-CE615EFFA31B}"/>
              </a:ext>
            </a:extLst>
          </p:cNvPr>
          <p:cNvSpPr>
            <a:spLocks noGrp="1"/>
          </p:cNvSpPr>
          <p:nvPr>
            <p:ph idx="1"/>
          </p:nvPr>
        </p:nvSpPr>
        <p:spPr/>
        <p:txBody>
          <a:bodyPr>
            <a:normAutofit fontScale="92500" lnSpcReduction="20000"/>
          </a:bodyPr>
          <a:lstStyle/>
          <a:p>
            <a:pPr marL="0" indent="0">
              <a:buNone/>
            </a:pPr>
            <a:endParaRPr lang="en-US" dirty="0">
              <a:latin typeface="Oneida" panose="00000400000000000000" pitchFamily="2" charset="0"/>
            </a:endParaRPr>
          </a:p>
          <a:p>
            <a:r>
              <a:rPr lang="en-US" sz="2000" dirty="0">
                <a:latin typeface="Oneida" panose="00000400000000000000" pitchFamily="2" charset="0"/>
              </a:rPr>
              <a:t>The Good Mind as expressed by Onvyote?a·ká </a:t>
            </a:r>
          </a:p>
          <a:p>
            <a:r>
              <a:rPr lang="en-US" sz="2000" dirty="0">
                <a:latin typeface="Oneida" panose="00000400000000000000" pitchFamily="2" charset="0"/>
              </a:rPr>
              <a:t>Kahletsyalúsla (Gahlay-ja-loo-sla) The heart felt encouragement of the best in each of us </a:t>
            </a:r>
          </a:p>
          <a:p>
            <a:r>
              <a:rPr lang="en-US" sz="2000" dirty="0">
                <a:latin typeface="Oneida" panose="00000400000000000000" pitchFamily="2" charset="0"/>
              </a:rPr>
              <a:t>Kanolukhwásla (Gano-loo-kwa-sla) Compassion, caring, identity and joy of being</a:t>
            </a:r>
          </a:p>
          <a:p>
            <a:r>
              <a:rPr lang="en-US" sz="2000" dirty="0">
                <a:latin typeface="Oneida" panose="00000400000000000000" pitchFamily="2" charset="0"/>
              </a:rPr>
              <a:t>Ka?nikuhli·yO (Ga-nee-goo hlee yo) The openness of the good spirit and mind </a:t>
            </a:r>
          </a:p>
          <a:p>
            <a:r>
              <a:rPr lang="en-US" sz="2000" dirty="0">
                <a:latin typeface="Oneida" panose="00000400000000000000" pitchFamily="2" charset="0"/>
              </a:rPr>
              <a:t>Ka?tshatstVsla (Ga-stat-stuh-sla) The strength of belief and vision as a People </a:t>
            </a:r>
          </a:p>
          <a:p>
            <a:r>
              <a:rPr lang="en-US" sz="2000" dirty="0">
                <a:latin typeface="Oneida" panose="00000400000000000000" pitchFamily="2" charset="0"/>
              </a:rPr>
              <a:t>Kalihwi·yO (Galeeh-wee-yo) The use of the good words about ourselves, our Nation and our future</a:t>
            </a:r>
          </a:p>
          <a:p>
            <a:r>
              <a:rPr lang="en-US" sz="2000" dirty="0">
                <a:latin typeface="Oneida" panose="00000400000000000000" pitchFamily="2" charset="0"/>
              </a:rPr>
              <a:t>Twahwahtsílayv (Dwah wah jeeleye) All of us are Family </a:t>
            </a:r>
          </a:p>
          <a:p>
            <a:r>
              <a:rPr lang="en-US" sz="2000" dirty="0">
                <a:latin typeface="Oneida" panose="00000400000000000000" pitchFamily="2" charset="0"/>
              </a:rPr>
              <a:t>Yukwatsístayv (You-gwa-jees-stai) Our fire, our spirit within each one of us </a:t>
            </a:r>
          </a:p>
        </p:txBody>
      </p:sp>
      <p:pic>
        <p:nvPicPr>
          <p:cNvPr id="7" name="Audio 6">
            <a:hlinkClick r:id="" action="ppaction://media"/>
            <a:extLst>
              <a:ext uri="{FF2B5EF4-FFF2-40B4-BE49-F238E27FC236}">
                <a16:creationId xmlns:a16="http://schemas.microsoft.com/office/drawing/2014/main" id="{3144E75F-52BB-866E-08F7-4312E1E68C9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47503732"/>
      </p:ext>
    </p:extLst>
  </p:cSld>
  <p:clrMapOvr>
    <a:masterClrMapping/>
  </p:clrMapOvr>
  <mc:AlternateContent xmlns:mc="http://schemas.openxmlformats.org/markup-compatibility/2006">
    <mc:Choice xmlns:p14="http://schemas.microsoft.com/office/powerpoint/2010/main" Requires="p14">
      <p:transition spd="slow" p14:dur="2000" advTm="5586"/>
    </mc:Choice>
    <mc:Fallback>
      <p:transition spd="slow" advTm="5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C07F9-C318-4CF4-9B2F-43924CE951A5}"/>
              </a:ext>
            </a:extLst>
          </p:cNvPr>
          <p:cNvSpPr>
            <a:spLocks noGrp="1"/>
          </p:cNvSpPr>
          <p:nvPr>
            <p:ph type="title"/>
          </p:nvPr>
        </p:nvSpPr>
        <p:spPr>
          <a:xfrm>
            <a:off x="2592925" y="624110"/>
            <a:ext cx="8911687" cy="1280890"/>
          </a:xfrm>
        </p:spPr>
        <p:txBody>
          <a:bodyPr/>
          <a:lstStyle/>
          <a:p>
            <a:r>
              <a:rPr lang="en-US" dirty="0"/>
              <a:t>Title 1. Government and Finances – Chapter 121</a:t>
            </a:r>
          </a:p>
        </p:txBody>
      </p:sp>
      <p:sp>
        <p:nvSpPr>
          <p:cNvPr id="3" name="Content Placeholder 2">
            <a:extLst>
              <a:ext uri="{FF2B5EF4-FFF2-40B4-BE49-F238E27FC236}">
                <a16:creationId xmlns:a16="http://schemas.microsoft.com/office/drawing/2014/main" id="{DB1C8CDF-E28F-4111-94CA-09508082FBFC}"/>
              </a:ext>
            </a:extLst>
          </p:cNvPr>
          <p:cNvSpPr>
            <a:spLocks noGrp="1"/>
          </p:cNvSpPr>
          <p:nvPr>
            <p:ph idx="1"/>
          </p:nvPr>
        </p:nvSpPr>
        <p:spPr>
          <a:xfrm>
            <a:off x="2589212" y="2133600"/>
            <a:ext cx="8915400" cy="3777622"/>
          </a:xfrm>
        </p:spPr>
        <p:txBody>
          <a:bodyPr>
            <a:noAutofit/>
          </a:bodyPr>
          <a:lstStyle/>
          <a:p>
            <a:r>
              <a:rPr lang="en-US" dirty="0"/>
              <a:t>Oneida’s budget requirements and process are described in the Budget and Finances Law</a:t>
            </a:r>
          </a:p>
          <a:p>
            <a:r>
              <a:rPr lang="en-US" dirty="0"/>
              <a:t>The law sets forth the requirements to be followed when preparing the budget and establishes financial policies and procedures</a:t>
            </a:r>
          </a:p>
          <a:p>
            <a:r>
              <a:rPr lang="en-US" dirty="0"/>
              <a:t>Institutionalize best practices in financial management to guide decision makers in making informed decisions regarding the provision of services, implementation of business plans for enterprises, investments, and capital assets</a:t>
            </a:r>
          </a:p>
          <a:p>
            <a:r>
              <a:rPr lang="en-US" dirty="0"/>
              <a:t>Provide a long term financial prospective and strategic intent, linking budget allocations to organizational goals, as well as providing fiscal controls and accountability for results and outcomes</a:t>
            </a:r>
          </a:p>
        </p:txBody>
      </p:sp>
      <p:pic>
        <p:nvPicPr>
          <p:cNvPr id="7" name="Audio 6">
            <a:hlinkClick r:id="" action="ppaction://media"/>
            <a:extLst>
              <a:ext uri="{FF2B5EF4-FFF2-40B4-BE49-F238E27FC236}">
                <a16:creationId xmlns:a16="http://schemas.microsoft.com/office/drawing/2014/main" id="{D9FCC7FA-25DB-603D-DA28-7418E69DF9F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27624951"/>
      </p:ext>
    </p:extLst>
  </p:cSld>
  <p:clrMapOvr>
    <a:masterClrMapping/>
  </p:clrMapOvr>
  <mc:AlternateContent xmlns:mc="http://schemas.openxmlformats.org/markup-compatibility/2006">
    <mc:Choice xmlns:p14="http://schemas.microsoft.com/office/powerpoint/2010/main" Requires="p14">
      <p:transition spd="slow" p14:dur="2000" advTm="19018"/>
    </mc:Choice>
    <mc:Fallback>
      <p:transition spd="slow" advTm="19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C07F9-C318-4CF4-9B2F-43924CE951A5}"/>
              </a:ext>
            </a:extLst>
          </p:cNvPr>
          <p:cNvSpPr>
            <a:spLocks noGrp="1"/>
          </p:cNvSpPr>
          <p:nvPr>
            <p:ph type="title"/>
          </p:nvPr>
        </p:nvSpPr>
        <p:spPr>
          <a:xfrm>
            <a:off x="2592925" y="624110"/>
            <a:ext cx="8911687" cy="1280890"/>
          </a:xfrm>
        </p:spPr>
        <p:txBody>
          <a:bodyPr/>
          <a:lstStyle/>
          <a:p>
            <a:r>
              <a:rPr lang="en-US" dirty="0"/>
              <a:t>Title 1. Government and Finances – Chapter 121(Continued)</a:t>
            </a:r>
          </a:p>
        </p:txBody>
      </p:sp>
      <p:sp>
        <p:nvSpPr>
          <p:cNvPr id="3" name="Content Placeholder 2">
            <a:extLst>
              <a:ext uri="{FF2B5EF4-FFF2-40B4-BE49-F238E27FC236}">
                <a16:creationId xmlns:a16="http://schemas.microsoft.com/office/drawing/2014/main" id="{DB1C8CDF-E28F-4111-94CA-09508082FBFC}"/>
              </a:ext>
            </a:extLst>
          </p:cNvPr>
          <p:cNvSpPr>
            <a:spLocks noGrp="1"/>
          </p:cNvSpPr>
          <p:nvPr>
            <p:ph idx="1"/>
          </p:nvPr>
        </p:nvSpPr>
        <p:spPr>
          <a:xfrm>
            <a:off x="2589212" y="2133600"/>
            <a:ext cx="8915400" cy="3777622"/>
          </a:xfrm>
        </p:spPr>
        <p:txBody>
          <a:bodyPr>
            <a:noAutofit/>
          </a:bodyPr>
          <a:lstStyle/>
          <a:p>
            <a:pPr marL="0" indent="0">
              <a:buNone/>
            </a:pPr>
            <a:r>
              <a:rPr lang="en-US" dirty="0"/>
              <a:t>The Budget and Finances Law </a:t>
            </a:r>
          </a:p>
          <a:p>
            <a:r>
              <a:rPr lang="en-US" dirty="0"/>
              <a:t>Identify and communicate to the membership of the Nation spending decisions for the government function, grant obligations, enterprises, membership mandates, capital expenditures, technology projects, and capital improvement projects;</a:t>
            </a:r>
          </a:p>
          <a:p>
            <a:r>
              <a:rPr lang="en-US" dirty="0"/>
              <a:t>Establishes a framework for effective financial risk management</a:t>
            </a:r>
          </a:p>
          <a:p>
            <a:r>
              <a:rPr lang="en-US" dirty="0"/>
              <a:t>encourages participation by the Nation’s membership</a:t>
            </a:r>
          </a:p>
        </p:txBody>
      </p:sp>
      <p:pic>
        <p:nvPicPr>
          <p:cNvPr id="7" name="Audio 6">
            <a:hlinkClick r:id="" action="ppaction://media"/>
            <a:extLst>
              <a:ext uri="{FF2B5EF4-FFF2-40B4-BE49-F238E27FC236}">
                <a16:creationId xmlns:a16="http://schemas.microsoft.com/office/drawing/2014/main" id="{5AC85B7E-36F1-3C51-6F0D-A558198B615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62481618"/>
      </p:ext>
    </p:extLst>
  </p:cSld>
  <p:clrMapOvr>
    <a:masterClrMapping/>
  </p:clrMapOvr>
  <mc:AlternateContent xmlns:mc="http://schemas.openxmlformats.org/markup-compatibility/2006">
    <mc:Choice xmlns:p14="http://schemas.microsoft.com/office/powerpoint/2010/main" Requires="p14">
      <p:transition spd="slow" p14:dur="2000" advTm="2912"/>
    </mc:Choice>
    <mc:Fallback>
      <p:transition spd="slow" advTm="2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C07F9-C318-4CF4-9B2F-43924CE951A5}"/>
              </a:ext>
            </a:extLst>
          </p:cNvPr>
          <p:cNvSpPr>
            <a:spLocks noGrp="1"/>
          </p:cNvSpPr>
          <p:nvPr>
            <p:ph type="title"/>
          </p:nvPr>
        </p:nvSpPr>
        <p:spPr>
          <a:xfrm>
            <a:off x="2592925" y="624110"/>
            <a:ext cx="8911687" cy="1280890"/>
          </a:xfrm>
        </p:spPr>
        <p:txBody>
          <a:bodyPr/>
          <a:lstStyle/>
          <a:p>
            <a:r>
              <a:rPr lang="en-US" dirty="0"/>
              <a:t>Title 1. Government and Finances – Chapter 121(Continued)</a:t>
            </a:r>
          </a:p>
        </p:txBody>
      </p:sp>
      <p:sp>
        <p:nvSpPr>
          <p:cNvPr id="3" name="Content Placeholder 2">
            <a:extLst>
              <a:ext uri="{FF2B5EF4-FFF2-40B4-BE49-F238E27FC236}">
                <a16:creationId xmlns:a16="http://schemas.microsoft.com/office/drawing/2014/main" id="{DB1C8CDF-E28F-4111-94CA-09508082FBFC}"/>
              </a:ext>
            </a:extLst>
          </p:cNvPr>
          <p:cNvSpPr>
            <a:spLocks noGrp="1"/>
          </p:cNvSpPr>
          <p:nvPr>
            <p:ph idx="1"/>
          </p:nvPr>
        </p:nvSpPr>
        <p:spPr>
          <a:xfrm>
            <a:off x="2589212" y="2133600"/>
            <a:ext cx="8915400" cy="3777622"/>
          </a:xfrm>
        </p:spPr>
        <p:txBody>
          <a:bodyPr>
            <a:noAutofit/>
          </a:bodyPr>
          <a:lstStyle/>
          <a:p>
            <a:pPr marL="0" indent="0">
              <a:buNone/>
            </a:pPr>
            <a:r>
              <a:rPr lang="en-US" dirty="0"/>
              <a:t>Policy</a:t>
            </a:r>
          </a:p>
          <a:p>
            <a:r>
              <a:rPr lang="en-US" dirty="0"/>
              <a:t>It is the policy of the Nation to rely on balanced-based budgeting strategies, identifying proper authorities and ensuring compliance and enforcement.</a:t>
            </a:r>
          </a:p>
          <a:p>
            <a:r>
              <a:rPr lang="en-US" dirty="0"/>
              <a:t>The Nation shall use Generally Accepted Accounting Principles (GAAP), established by the Financial Accounting Standards Board, and the Governmental Accounting Standards Board (GASB) in accounting and reporting for the financial activities of the various entities of the Nation, unless they conflict with applicable legal requirements. </a:t>
            </a:r>
          </a:p>
        </p:txBody>
      </p:sp>
      <p:pic>
        <p:nvPicPr>
          <p:cNvPr id="7" name="Audio 6">
            <a:hlinkClick r:id="" action="ppaction://media"/>
            <a:extLst>
              <a:ext uri="{FF2B5EF4-FFF2-40B4-BE49-F238E27FC236}">
                <a16:creationId xmlns:a16="http://schemas.microsoft.com/office/drawing/2014/main" id="{3BF9BAB9-2C38-5646-EF0F-22DCE843FBA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76177982"/>
      </p:ext>
    </p:extLst>
  </p:cSld>
  <p:clrMapOvr>
    <a:masterClrMapping/>
  </p:clrMapOvr>
  <mc:AlternateContent xmlns:mc="http://schemas.openxmlformats.org/markup-compatibility/2006">
    <mc:Choice xmlns:p14="http://schemas.microsoft.com/office/powerpoint/2010/main" Requires="p14">
      <p:transition spd="slow" p14:dur="2000" advTm="40398"/>
    </mc:Choice>
    <mc:Fallback>
      <p:transition spd="slow" advTm="40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C549C-08B1-46F8-A2AF-AC83C9B71DC1}"/>
              </a:ext>
            </a:extLst>
          </p:cNvPr>
          <p:cNvSpPr>
            <a:spLocks noGrp="1"/>
          </p:cNvSpPr>
          <p:nvPr>
            <p:ph type="title"/>
          </p:nvPr>
        </p:nvSpPr>
        <p:spPr>
          <a:xfrm>
            <a:off x="2592925" y="624110"/>
            <a:ext cx="8911687" cy="1280890"/>
          </a:xfrm>
        </p:spPr>
        <p:txBody>
          <a:bodyPr>
            <a:normAutofit/>
          </a:bodyPr>
          <a:lstStyle/>
          <a:p>
            <a:r>
              <a:rPr lang="en-US" dirty="0"/>
              <a:t>Broad Goals</a:t>
            </a:r>
          </a:p>
        </p:txBody>
      </p:sp>
      <p:sp>
        <p:nvSpPr>
          <p:cNvPr id="3" name="Content Placeholder 2">
            <a:extLst>
              <a:ext uri="{FF2B5EF4-FFF2-40B4-BE49-F238E27FC236}">
                <a16:creationId xmlns:a16="http://schemas.microsoft.com/office/drawing/2014/main" id="{1A1549ED-4529-441E-AFB6-F599E6D23139}"/>
              </a:ext>
            </a:extLst>
          </p:cNvPr>
          <p:cNvSpPr>
            <a:spLocks noGrp="1"/>
          </p:cNvSpPr>
          <p:nvPr>
            <p:ph idx="1"/>
          </p:nvPr>
        </p:nvSpPr>
        <p:spPr>
          <a:xfrm>
            <a:off x="2589212" y="2133600"/>
            <a:ext cx="8915400" cy="3777622"/>
          </a:xfrm>
        </p:spPr>
        <p:txBody>
          <a:bodyPr>
            <a:normAutofit/>
          </a:bodyPr>
          <a:lstStyle/>
          <a:p>
            <a:pPr marL="0" indent="0">
              <a:buNone/>
            </a:pPr>
            <a:r>
              <a:rPr lang="en-US" dirty="0"/>
              <a:t>The Oneida Business Committee is responsible for the development of the priorities, a strategic plan, or broad goals to assist in guiding the budget.  The Broad Goals are currently the following:</a:t>
            </a:r>
          </a:p>
          <a:p>
            <a:r>
              <a:rPr lang="en-US" dirty="0"/>
              <a:t>Health and Safety</a:t>
            </a:r>
          </a:p>
          <a:p>
            <a:r>
              <a:rPr lang="en-US" dirty="0"/>
              <a:t>Housing</a:t>
            </a:r>
          </a:p>
          <a:p>
            <a:r>
              <a:rPr lang="en-US" dirty="0"/>
              <a:t>Food and Agriculture</a:t>
            </a:r>
          </a:p>
          <a:p>
            <a:r>
              <a:rPr lang="en-US" dirty="0"/>
              <a:t>Education</a:t>
            </a:r>
          </a:p>
          <a:p>
            <a:r>
              <a:rPr lang="en-US" dirty="0"/>
              <a:t>Culture and Language</a:t>
            </a:r>
          </a:p>
          <a:p>
            <a:r>
              <a:rPr lang="en-US" dirty="0"/>
              <a:t>Revenue Generation</a:t>
            </a:r>
          </a:p>
          <a:p>
            <a:r>
              <a:rPr lang="en-US" dirty="0"/>
              <a:t>Government Roles and Responsibilities</a:t>
            </a:r>
          </a:p>
        </p:txBody>
      </p:sp>
      <p:pic>
        <p:nvPicPr>
          <p:cNvPr id="7" name="Audio 6">
            <a:hlinkClick r:id="" action="ppaction://media"/>
            <a:extLst>
              <a:ext uri="{FF2B5EF4-FFF2-40B4-BE49-F238E27FC236}">
                <a16:creationId xmlns:a16="http://schemas.microsoft.com/office/drawing/2014/main" id="{20EA1ECE-4FDA-804B-7188-1EB2C52F742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78701248"/>
      </p:ext>
    </p:extLst>
  </p:cSld>
  <p:clrMapOvr>
    <a:masterClrMapping/>
  </p:clrMapOvr>
  <mc:AlternateContent xmlns:mc="http://schemas.openxmlformats.org/markup-compatibility/2006">
    <mc:Choice xmlns:p14="http://schemas.microsoft.com/office/powerpoint/2010/main" Requires="p14">
      <p:transition spd="slow" p14:dur="2000" advTm="57860"/>
    </mc:Choice>
    <mc:Fallback>
      <p:transition spd="slow" advTm="57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C549C-08B1-46F8-A2AF-AC83C9B71DC1}"/>
              </a:ext>
            </a:extLst>
          </p:cNvPr>
          <p:cNvSpPr>
            <a:spLocks noGrp="1"/>
          </p:cNvSpPr>
          <p:nvPr>
            <p:ph type="title"/>
          </p:nvPr>
        </p:nvSpPr>
        <p:spPr>
          <a:xfrm>
            <a:off x="2592925" y="624110"/>
            <a:ext cx="8911687" cy="1280890"/>
          </a:xfrm>
        </p:spPr>
        <p:txBody>
          <a:bodyPr>
            <a:normAutofit/>
          </a:bodyPr>
          <a:lstStyle/>
          <a:p>
            <a:r>
              <a:rPr lang="en-US" dirty="0"/>
              <a:t>Budget Development</a:t>
            </a:r>
          </a:p>
        </p:txBody>
      </p:sp>
      <p:sp>
        <p:nvSpPr>
          <p:cNvPr id="3" name="Content Placeholder 2">
            <a:extLst>
              <a:ext uri="{FF2B5EF4-FFF2-40B4-BE49-F238E27FC236}">
                <a16:creationId xmlns:a16="http://schemas.microsoft.com/office/drawing/2014/main" id="{1A1549ED-4529-441E-AFB6-F599E6D23139}"/>
              </a:ext>
            </a:extLst>
          </p:cNvPr>
          <p:cNvSpPr>
            <a:spLocks noGrp="1"/>
          </p:cNvSpPr>
          <p:nvPr>
            <p:ph idx="1"/>
          </p:nvPr>
        </p:nvSpPr>
        <p:spPr>
          <a:xfrm>
            <a:off x="2589212" y="2133600"/>
            <a:ext cx="8915400" cy="3777622"/>
          </a:xfrm>
        </p:spPr>
        <p:txBody>
          <a:bodyPr>
            <a:normAutofit/>
          </a:bodyPr>
          <a:lstStyle/>
          <a:p>
            <a:r>
              <a:rPr lang="en-US" dirty="0"/>
              <a:t>On August 16, 2023, the Oneida Business Committee approved the Fiscal Year 2024 budget to be sent to the General Tribal Council for approval.</a:t>
            </a:r>
          </a:p>
          <a:p>
            <a:r>
              <a:rPr lang="en-US" dirty="0"/>
              <a:t> Finance has created this presentation to inform General Tribal Council of the elements contained in the budget and why.  </a:t>
            </a:r>
          </a:p>
        </p:txBody>
      </p:sp>
      <p:pic>
        <p:nvPicPr>
          <p:cNvPr id="7" name="Audio 6">
            <a:hlinkClick r:id="" action="ppaction://media"/>
            <a:extLst>
              <a:ext uri="{FF2B5EF4-FFF2-40B4-BE49-F238E27FC236}">
                <a16:creationId xmlns:a16="http://schemas.microsoft.com/office/drawing/2014/main" id="{A990B3F1-C3F0-6A4B-FD37-E7EDC28556D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04334673"/>
      </p:ext>
    </p:extLst>
  </p:cSld>
  <p:clrMapOvr>
    <a:masterClrMapping/>
  </p:clrMapOvr>
  <mc:AlternateContent xmlns:mc="http://schemas.openxmlformats.org/markup-compatibility/2006">
    <mc:Choice xmlns:p14="http://schemas.microsoft.com/office/powerpoint/2010/main" Requires="p14">
      <p:transition spd="slow" p14:dur="2000" advTm="27698"/>
    </mc:Choice>
    <mc:Fallback>
      <p:transition spd="slow" advTm="27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Wis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20509</TotalTime>
  <Words>3336</Words>
  <Application>Microsoft Office PowerPoint</Application>
  <PresentationFormat>Widescreen</PresentationFormat>
  <Paragraphs>268</Paragraphs>
  <Slides>24</Slides>
  <Notes>20</Notes>
  <HiddenSlides>1</HiddenSlides>
  <MMClips>23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Century Gothic</vt:lpstr>
      <vt:lpstr>Oneida</vt:lpstr>
      <vt:lpstr>Wingdings 3</vt:lpstr>
      <vt:lpstr>Wisp</vt:lpstr>
      <vt:lpstr>Oneida Nation Budget FY’2024</vt:lpstr>
      <vt:lpstr>Purpose and intent of this presentation   </vt:lpstr>
      <vt:lpstr>Founding Documents</vt:lpstr>
      <vt:lpstr>Core Values</vt:lpstr>
      <vt:lpstr>Title 1. Government and Finances – Chapter 121</vt:lpstr>
      <vt:lpstr>Title 1. Government and Finances – Chapter 121(Continued)</vt:lpstr>
      <vt:lpstr>Title 1. Government and Finances – Chapter 121(Continued)</vt:lpstr>
      <vt:lpstr>Broad Goals</vt:lpstr>
      <vt:lpstr>Budget Development</vt:lpstr>
      <vt:lpstr>Sources - Understanding our sources of funding (P. 32 Packet) </vt:lpstr>
      <vt:lpstr>Allocations - Understanding where  funds are allocated (P. 33 Packet) </vt:lpstr>
      <vt:lpstr>Allocations - Understanding where  funds are allocated (Continued) (P. 33 Packet)</vt:lpstr>
      <vt:lpstr>Budget Overview (P. 34 Packet)</vt:lpstr>
      <vt:lpstr>Detailed Comparison</vt:lpstr>
      <vt:lpstr>Detailed Comparison</vt:lpstr>
      <vt:lpstr>Operational Costs  General Government  (PP. 35 - 36 Packet) </vt:lpstr>
      <vt:lpstr>Operational Costs Public Works (P. 36 Packet)</vt:lpstr>
      <vt:lpstr>Operational Costs Education and Culture (PP. 36 - 37 Packet)</vt:lpstr>
      <vt:lpstr>Operational Costs Health and Social Services (P. 37 - 39 Packet)</vt:lpstr>
      <vt:lpstr>Operational Costs Community Development  (P. 39 - 40 Packet)</vt:lpstr>
      <vt:lpstr>Operational Costs Enterprise Operations (P. 40 – 41 Packet)</vt:lpstr>
      <vt:lpstr>Administrative Costs and Other Operations (P. 41 Packet)</vt:lpstr>
      <vt:lpstr>Balanced Budget</vt:lpstr>
      <vt:lpstr>Yaw^ko</vt:lpstr>
    </vt:vector>
  </TitlesOfParts>
  <Company>Oneida Nation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Rae M. Skenandore</dc:creator>
  <cp:lastModifiedBy>Ralinda R. Ninham-Lamberies</cp:lastModifiedBy>
  <cp:revision>126</cp:revision>
  <cp:lastPrinted>2023-09-12T19:37:18Z</cp:lastPrinted>
  <dcterms:created xsi:type="dcterms:W3CDTF">2023-08-28T19:43:38Z</dcterms:created>
  <dcterms:modified xsi:type="dcterms:W3CDTF">2023-09-18T21:16:15Z</dcterms:modified>
</cp:coreProperties>
</file>